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7" r:id="rId2"/>
    <p:sldId id="279"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8" r:id="rId20"/>
    <p:sldId id="274" r:id="rId21"/>
    <p:sldId id="275" r:id="rId22"/>
    <p:sldId id="276" r:id="rId23"/>
    <p:sldId id="277" r:id="rId24"/>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00"/>
    <a:srgbClr val="CC00CC"/>
    <a:srgbClr val="FFFF66"/>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77" d="100"/>
          <a:sy n="77" d="100"/>
        </p:scale>
        <p:origin x="83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0466897-D2BD-4F72-98DB-CCCEC0F99397}"/>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p>
        </p:txBody>
      </p:sp>
      <p:sp>
        <p:nvSpPr>
          <p:cNvPr id="3" name="Subtitlu 2">
            <a:extLst>
              <a:ext uri="{FF2B5EF4-FFF2-40B4-BE49-F238E27FC236}">
                <a16:creationId xmlns:a16="http://schemas.microsoft.com/office/drawing/2014/main" id="{88255E8E-1C3D-4635-9A5B-80E8FF06EE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p>
        </p:txBody>
      </p:sp>
      <p:sp>
        <p:nvSpPr>
          <p:cNvPr id="4" name="Substituent dată 3">
            <a:extLst>
              <a:ext uri="{FF2B5EF4-FFF2-40B4-BE49-F238E27FC236}">
                <a16:creationId xmlns:a16="http://schemas.microsoft.com/office/drawing/2014/main" id="{ED6768A9-BD81-4699-A032-6A1F0E3090FF}"/>
              </a:ext>
            </a:extLst>
          </p:cNvPr>
          <p:cNvSpPr>
            <a:spLocks noGrp="1"/>
          </p:cNvSpPr>
          <p:nvPr>
            <p:ph type="dt" sz="half" idx="10"/>
          </p:nvPr>
        </p:nvSpPr>
        <p:spPr/>
        <p:txBody>
          <a:bodyPr/>
          <a:lstStyle/>
          <a:p>
            <a:fld id="{3300424A-43D0-4218-8D67-918AD07CD4F7}" type="datetimeFigureOut">
              <a:rPr lang="en-US" smtClean="0"/>
              <a:t>11/9/2021</a:t>
            </a:fld>
            <a:endParaRPr lang="en-US"/>
          </a:p>
        </p:txBody>
      </p:sp>
      <p:sp>
        <p:nvSpPr>
          <p:cNvPr id="5" name="Substituent subsol 4">
            <a:extLst>
              <a:ext uri="{FF2B5EF4-FFF2-40B4-BE49-F238E27FC236}">
                <a16:creationId xmlns:a16="http://schemas.microsoft.com/office/drawing/2014/main" id="{774C40DE-83F3-4EAF-B792-64B57FD0EA3E}"/>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22916953-5681-4F9C-8426-03A9F42504C8}"/>
              </a:ext>
            </a:extLst>
          </p:cNvPr>
          <p:cNvSpPr>
            <a:spLocks noGrp="1"/>
          </p:cNvSpPr>
          <p:nvPr>
            <p:ph type="sldNum" sz="quarter" idx="12"/>
          </p:nvPr>
        </p:nvSpPr>
        <p:spPr/>
        <p:txBody>
          <a:bodyPr/>
          <a:lstStyle/>
          <a:p>
            <a:fld id="{B6DD3C45-4754-4C11-9AF5-7EE2CAC06D73}" type="slidenum">
              <a:rPr lang="en-US" smtClean="0"/>
              <a:t>‹#›</a:t>
            </a:fld>
            <a:endParaRPr lang="en-US"/>
          </a:p>
        </p:txBody>
      </p:sp>
    </p:spTree>
    <p:extLst>
      <p:ext uri="{BB962C8B-B14F-4D97-AF65-F5344CB8AC3E}">
        <p14:creationId xmlns:p14="http://schemas.microsoft.com/office/powerpoint/2010/main" val="1716217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A611925-83CC-4795-96E5-8291538E9C4C}"/>
              </a:ext>
            </a:extLst>
          </p:cNvPr>
          <p:cNvSpPr>
            <a:spLocks noGrp="1"/>
          </p:cNvSpPr>
          <p:nvPr>
            <p:ph type="title"/>
          </p:nvPr>
        </p:nvSpPr>
        <p:spPr/>
        <p:txBody>
          <a:bodyPr/>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8E12EA6E-3A29-4F2E-AA6A-395DED2F19E8}"/>
              </a:ext>
            </a:extLst>
          </p:cNvPr>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A8B490FA-AE19-4269-B629-76B32067FFC0}"/>
              </a:ext>
            </a:extLst>
          </p:cNvPr>
          <p:cNvSpPr>
            <a:spLocks noGrp="1"/>
          </p:cNvSpPr>
          <p:nvPr>
            <p:ph type="dt" sz="half" idx="10"/>
          </p:nvPr>
        </p:nvSpPr>
        <p:spPr/>
        <p:txBody>
          <a:bodyPr/>
          <a:lstStyle/>
          <a:p>
            <a:fld id="{3300424A-43D0-4218-8D67-918AD07CD4F7}" type="datetimeFigureOut">
              <a:rPr lang="en-US" smtClean="0"/>
              <a:t>11/9/2021</a:t>
            </a:fld>
            <a:endParaRPr lang="en-US"/>
          </a:p>
        </p:txBody>
      </p:sp>
      <p:sp>
        <p:nvSpPr>
          <p:cNvPr id="5" name="Substituent subsol 4">
            <a:extLst>
              <a:ext uri="{FF2B5EF4-FFF2-40B4-BE49-F238E27FC236}">
                <a16:creationId xmlns:a16="http://schemas.microsoft.com/office/drawing/2014/main" id="{CFE063E8-9580-4A80-926F-565DA97BF5F2}"/>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581A563E-354E-4655-A992-6912B83A7E2C}"/>
              </a:ext>
            </a:extLst>
          </p:cNvPr>
          <p:cNvSpPr>
            <a:spLocks noGrp="1"/>
          </p:cNvSpPr>
          <p:nvPr>
            <p:ph type="sldNum" sz="quarter" idx="12"/>
          </p:nvPr>
        </p:nvSpPr>
        <p:spPr/>
        <p:txBody>
          <a:bodyPr/>
          <a:lstStyle/>
          <a:p>
            <a:fld id="{B6DD3C45-4754-4C11-9AF5-7EE2CAC06D73}" type="slidenum">
              <a:rPr lang="en-US" smtClean="0"/>
              <a:t>‹#›</a:t>
            </a:fld>
            <a:endParaRPr lang="en-US"/>
          </a:p>
        </p:txBody>
      </p:sp>
    </p:spTree>
    <p:extLst>
      <p:ext uri="{BB962C8B-B14F-4D97-AF65-F5344CB8AC3E}">
        <p14:creationId xmlns:p14="http://schemas.microsoft.com/office/powerpoint/2010/main" val="2862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38A34AA3-18A4-49E2-A882-A3F1BA310C9E}"/>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F1BF38FD-05D8-4DDC-95E8-CB4E6B514FBC}"/>
              </a:ext>
            </a:extLst>
          </p:cNvPr>
          <p:cNvSpPr>
            <a:spLocks noGrp="1"/>
          </p:cNvSpPr>
          <p:nvPr>
            <p:ph type="body" orient="vert" idx="1"/>
          </p:nvPr>
        </p:nvSpPr>
        <p:spPr>
          <a:xfrm>
            <a:off x="838200" y="365125"/>
            <a:ext cx="7734300"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CF5F732F-080B-4B50-A2B6-D993EA9A2A42}"/>
              </a:ext>
            </a:extLst>
          </p:cNvPr>
          <p:cNvSpPr>
            <a:spLocks noGrp="1"/>
          </p:cNvSpPr>
          <p:nvPr>
            <p:ph type="dt" sz="half" idx="10"/>
          </p:nvPr>
        </p:nvSpPr>
        <p:spPr/>
        <p:txBody>
          <a:bodyPr/>
          <a:lstStyle/>
          <a:p>
            <a:fld id="{3300424A-43D0-4218-8D67-918AD07CD4F7}" type="datetimeFigureOut">
              <a:rPr lang="en-US" smtClean="0"/>
              <a:t>11/9/2021</a:t>
            </a:fld>
            <a:endParaRPr lang="en-US"/>
          </a:p>
        </p:txBody>
      </p:sp>
      <p:sp>
        <p:nvSpPr>
          <p:cNvPr id="5" name="Substituent subsol 4">
            <a:extLst>
              <a:ext uri="{FF2B5EF4-FFF2-40B4-BE49-F238E27FC236}">
                <a16:creationId xmlns:a16="http://schemas.microsoft.com/office/drawing/2014/main" id="{95A0C2D2-39ED-4A50-A707-7F43B69CD752}"/>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021A647F-7437-41B7-ADC8-380156B1AFBB}"/>
              </a:ext>
            </a:extLst>
          </p:cNvPr>
          <p:cNvSpPr>
            <a:spLocks noGrp="1"/>
          </p:cNvSpPr>
          <p:nvPr>
            <p:ph type="sldNum" sz="quarter" idx="12"/>
          </p:nvPr>
        </p:nvSpPr>
        <p:spPr/>
        <p:txBody>
          <a:bodyPr/>
          <a:lstStyle/>
          <a:p>
            <a:fld id="{B6DD3C45-4754-4C11-9AF5-7EE2CAC06D73}" type="slidenum">
              <a:rPr lang="en-US" smtClean="0"/>
              <a:t>‹#›</a:t>
            </a:fld>
            <a:endParaRPr lang="en-US"/>
          </a:p>
        </p:txBody>
      </p:sp>
    </p:spTree>
    <p:extLst>
      <p:ext uri="{BB962C8B-B14F-4D97-AF65-F5344CB8AC3E}">
        <p14:creationId xmlns:p14="http://schemas.microsoft.com/office/powerpoint/2010/main" val="239301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68E277A-A637-43BF-A863-1200940BFAE9}"/>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88137D03-BC66-4B75-938A-535C976809F0}"/>
              </a:ext>
            </a:extLst>
          </p:cNvPr>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060D10CE-3FF3-40B4-B679-F40400D6B1FD}"/>
              </a:ext>
            </a:extLst>
          </p:cNvPr>
          <p:cNvSpPr>
            <a:spLocks noGrp="1"/>
          </p:cNvSpPr>
          <p:nvPr>
            <p:ph type="dt" sz="half" idx="10"/>
          </p:nvPr>
        </p:nvSpPr>
        <p:spPr/>
        <p:txBody>
          <a:bodyPr/>
          <a:lstStyle/>
          <a:p>
            <a:fld id="{3300424A-43D0-4218-8D67-918AD07CD4F7}" type="datetimeFigureOut">
              <a:rPr lang="en-US" smtClean="0"/>
              <a:t>11/9/2021</a:t>
            </a:fld>
            <a:endParaRPr lang="en-US"/>
          </a:p>
        </p:txBody>
      </p:sp>
      <p:sp>
        <p:nvSpPr>
          <p:cNvPr id="5" name="Substituent subsol 4">
            <a:extLst>
              <a:ext uri="{FF2B5EF4-FFF2-40B4-BE49-F238E27FC236}">
                <a16:creationId xmlns:a16="http://schemas.microsoft.com/office/drawing/2014/main" id="{78DD52A8-F801-4301-9914-0049F78B209C}"/>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CE0FC56F-AB1B-4288-ADDE-EFD904BFD723}"/>
              </a:ext>
            </a:extLst>
          </p:cNvPr>
          <p:cNvSpPr>
            <a:spLocks noGrp="1"/>
          </p:cNvSpPr>
          <p:nvPr>
            <p:ph type="sldNum" sz="quarter" idx="12"/>
          </p:nvPr>
        </p:nvSpPr>
        <p:spPr/>
        <p:txBody>
          <a:bodyPr/>
          <a:lstStyle/>
          <a:p>
            <a:fld id="{B6DD3C45-4754-4C11-9AF5-7EE2CAC06D73}" type="slidenum">
              <a:rPr lang="en-US" smtClean="0"/>
              <a:t>‹#›</a:t>
            </a:fld>
            <a:endParaRPr lang="en-US"/>
          </a:p>
        </p:txBody>
      </p:sp>
    </p:spTree>
    <p:extLst>
      <p:ext uri="{BB962C8B-B14F-4D97-AF65-F5344CB8AC3E}">
        <p14:creationId xmlns:p14="http://schemas.microsoft.com/office/powerpoint/2010/main" val="1332305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68076CE-CDDA-406A-BE87-69796DF86632}"/>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p>
        </p:txBody>
      </p:sp>
      <p:sp>
        <p:nvSpPr>
          <p:cNvPr id="3" name="Substituent text 2">
            <a:extLst>
              <a:ext uri="{FF2B5EF4-FFF2-40B4-BE49-F238E27FC236}">
                <a16:creationId xmlns:a16="http://schemas.microsoft.com/office/drawing/2014/main" id="{1A43E5D4-EF3A-467B-9FE3-3D5FBE9DE8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Substituent dată 3">
            <a:extLst>
              <a:ext uri="{FF2B5EF4-FFF2-40B4-BE49-F238E27FC236}">
                <a16:creationId xmlns:a16="http://schemas.microsoft.com/office/drawing/2014/main" id="{BBD4EBAF-AC95-46B2-82F7-9AADEDEB4D3A}"/>
              </a:ext>
            </a:extLst>
          </p:cNvPr>
          <p:cNvSpPr>
            <a:spLocks noGrp="1"/>
          </p:cNvSpPr>
          <p:nvPr>
            <p:ph type="dt" sz="half" idx="10"/>
          </p:nvPr>
        </p:nvSpPr>
        <p:spPr/>
        <p:txBody>
          <a:bodyPr/>
          <a:lstStyle/>
          <a:p>
            <a:fld id="{3300424A-43D0-4218-8D67-918AD07CD4F7}" type="datetimeFigureOut">
              <a:rPr lang="en-US" smtClean="0"/>
              <a:t>11/9/2021</a:t>
            </a:fld>
            <a:endParaRPr lang="en-US"/>
          </a:p>
        </p:txBody>
      </p:sp>
      <p:sp>
        <p:nvSpPr>
          <p:cNvPr id="5" name="Substituent subsol 4">
            <a:extLst>
              <a:ext uri="{FF2B5EF4-FFF2-40B4-BE49-F238E27FC236}">
                <a16:creationId xmlns:a16="http://schemas.microsoft.com/office/drawing/2014/main" id="{1C732074-F1E6-4636-8D38-2F9D4D7A86C6}"/>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17013774-69E2-4EEE-934C-CDE85336B727}"/>
              </a:ext>
            </a:extLst>
          </p:cNvPr>
          <p:cNvSpPr>
            <a:spLocks noGrp="1"/>
          </p:cNvSpPr>
          <p:nvPr>
            <p:ph type="sldNum" sz="quarter" idx="12"/>
          </p:nvPr>
        </p:nvSpPr>
        <p:spPr/>
        <p:txBody>
          <a:bodyPr/>
          <a:lstStyle/>
          <a:p>
            <a:fld id="{B6DD3C45-4754-4C11-9AF5-7EE2CAC06D73}" type="slidenum">
              <a:rPr lang="en-US" smtClean="0"/>
              <a:t>‹#›</a:t>
            </a:fld>
            <a:endParaRPr lang="en-US"/>
          </a:p>
        </p:txBody>
      </p:sp>
    </p:spTree>
    <p:extLst>
      <p:ext uri="{BB962C8B-B14F-4D97-AF65-F5344CB8AC3E}">
        <p14:creationId xmlns:p14="http://schemas.microsoft.com/office/powerpoint/2010/main" val="422540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B787AC6-0D62-44D0-B961-49BDE5D11C75}"/>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2A0B8507-881C-47C9-8372-B3769DAD50E5}"/>
              </a:ext>
            </a:extLst>
          </p:cNvPr>
          <p:cNvSpPr>
            <a:spLocks noGrp="1"/>
          </p:cNvSpPr>
          <p:nvPr>
            <p:ph sz="half" idx="1"/>
          </p:nvPr>
        </p:nvSpPr>
        <p:spPr>
          <a:xfrm>
            <a:off x="838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a:extLst>
              <a:ext uri="{FF2B5EF4-FFF2-40B4-BE49-F238E27FC236}">
                <a16:creationId xmlns:a16="http://schemas.microsoft.com/office/drawing/2014/main" id="{E701423E-4B0D-45E2-AFD9-367AE2829098}"/>
              </a:ext>
            </a:extLst>
          </p:cNvPr>
          <p:cNvSpPr>
            <a:spLocks noGrp="1"/>
          </p:cNvSpPr>
          <p:nvPr>
            <p:ph sz="half" idx="2"/>
          </p:nvPr>
        </p:nvSpPr>
        <p:spPr>
          <a:xfrm>
            <a:off x="6172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a:extLst>
              <a:ext uri="{FF2B5EF4-FFF2-40B4-BE49-F238E27FC236}">
                <a16:creationId xmlns:a16="http://schemas.microsoft.com/office/drawing/2014/main" id="{9EA8D1CB-5303-40FC-BF11-C8ACA4B3A605}"/>
              </a:ext>
            </a:extLst>
          </p:cNvPr>
          <p:cNvSpPr>
            <a:spLocks noGrp="1"/>
          </p:cNvSpPr>
          <p:nvPr>
            <p:ph type="dt" sz="half" idx="10"/>
          </p:nvPr>
        </p:nvSpPr>
        <p:spPr/>
        <p:txBody>
          <a:bodyPr/>
          <a:lstStyle/>
          <a:p>
            <a:fld id="{3300424A-43D0-4218-8D67-918AD07CD4F7}" type="datetimeFigureOut">
              <a:rPr lang="en-US" smtClean="0"/>
              <a:t>11/9/2021</a:t>
            </a:fld>
            <a:endParaRPr lang="en-US"/>
          </a:p>
        </p:txBody>
      </p:sp>
      <p:sp>
        <p:nvSpPr>
          <p:cNvPr id="6" name="Substituent subsol 5">
            <a:extLst>
              <a:ext uri="{FF2B5EF4-FFF2-40B4-BE49-F238E27FC236}">
                <a16:creationId xmlns:a16="http://schemas.microsoft.com/office/drawing/2014/main" id="{91054350-007B-4CD6-9528-072333FB84D9}"/>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CEEEFF8E-8B30-4BFB-B567-88CB5812400C}"/>
              </a:ext>
            </a:extLst>
          </p:cNvPr>
          <p:cNvSpPr>
            <a:spLocks noGrp="1"/>
          </p:cNvSpPr>
          <p:nvPr>
            <p:ph type="sldNum" sz="quarter" idx="12"/>
          </p:nvPr>
        </p:nvSpPr>
        <p:spPr/>
        <p:txBody>
          <a:bodyPr/>
          <a:lstStyle/>
          <a:p>
            <a:fld id="{B6DD3C45-4754-4C11-9AF5-7EE2CAC06D73}" type="slidenum">
              <a:rPr lang="en-US" smtClean="0"/>
              <a:t>‹#›</a:t>
            </a:fld>
            <a:endParaRPr lang="en-US"/>
          </a:p>
        </p:txBody>
      </p:sp>
    </p:spTree>
    <p:extLst>
      <p:ext uri="{BB962C8B-B14F-4D97-AF65-F5344CB8AC3E}">
        <p14:creationId xmlns:p14="http://schemas.microsoft.com/office/powerpoint/2010/main" val="257622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40C306A-CC39-4EA7-8338-3F2FA928B2AE}"/>
              </a:ext>
            </a:extLst>
          </p:cNvPr>
          <p:cNvSpPr>
            <a:spLocks noGrp="1"/>
          </p:cNvSpPr>
          <p:nvPr>
            <p:ph type="title"/>
          </p:nvPr>
        </p:nvSpPr>
        <p:spPr>
          <a:xfrm>
            <a:off x="839788" y="365125"/>
            <a:ext cx="10515600" cy="1325563"/>
          </a:xfrm>
        </p:spPr>
        <p:txBody>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F42B3D95-4FF1-492C-8B5A-2BE85E2E7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Substituent conținut 3">
            <a:extLst>
              <a:ext uri="{FF2B5EF4-FFF2-40B4-BE49-F238E27FC236}">
                <a16:creationId xmlns:a16="http://schemas.microsoft.com/office/drawing/2014/main" id="{1A7C0914-9CC3-4615-BBF3-A22E22EC018C}"/>
              </a:ext>
            </a:extLst>
          </p:cNvPr>
          <p:cNvSpPr>
            <a:spLocks noGrp="1"/>
          </p:cNvSpPr>
          <p:nvPr>
            <p:ph sz="half" idx="2"/>
          </p:nvPr>
        </p:nvSpPr>
        <p:spPr>
          <a:xfrm>
            <a:off x="839788" y="2505075"/>
            <a:ext cx="5157787"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a:extLst>
              <a:ext uri="{FF2B5EF4-FFF2-40B4-BE49-F238E27FC236}">
                <a16:creationId xmlns:a16="http://schemas.microsoft.com/office/drawing/2014/main" id="{12676643-9CE2-49D7-9EC0-2B3E19CF11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Substituent conținut 5">
            <a:extLst>
              <a:ext uri="{FF2B5EF4-FFF2-40B4-BE49-F238E27FC236}">
                <a16:creationId xmlns:a16="http://schemas.microsoft.com/office/drawing/2014/main" id="{197B27A4-52EE-4C9A-9B87-5CFF93A4EE96}"/>
              </a:ext>
            </a:extLst>
          </p:cNvPr>
          <p:cNvSpPr>
            <a:spLocks noGrp="1"/>
          </p:cNvSpPr>
          <p:nvPr>
            <p:ph sz="quarter" idx="4"/>
          </p:nvPr>
        </p:nvSpPr>
        <p:spPr>
          <a:xfrm>
            <a:off x="6172200" y="2505075"/>
            <a:ext cx="5183188"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a:extLst>
              <a:ext uri="{FF2B5EF4-FFF2-40B4-BE49-F238E27FC236}">
                <a16:creationId xmlns:a16="http://schemas.microsoft.com/office/drawing/2014/main" id="{D208536D-8685-495E-97C7-AAEAE733EABD}"/>
              </a:ext>
            </a:extLst>
          </p:cNvPr>
          <p:cNvSpPr>
            <a:spLocks noGrp="1"/>
          </p:cNvSpPr>
          <p:nvPr>
            <p:ph type="dt" sz="half" idx="10"/>
          </p:nvPr>
        </p:nvSpPr>
        <p:spPr/>
        <p:txBody>
          <a:bodyPr/>
          <a:lstStyle/>
          <a:p>
            <a:fld id="{3300424A-43D0-4218-8D67-918AD07CD4F7}" type="datetimeFigureOut">
              <a:rPr lang="en-US" smtClean="0"/>
              <a:t>11/9/2021</a:t>
            </a:fld>
            <a:endParaRPr lang="en-US"/>
          </a:p>
        </p:txBody>
      </p:sp>
      <p:sp>
        <p:nvSpPr>
          <p:cNvPr id="8" name="Substituent subsol 7">
            <a:extLst>
              <a:ext uri="{FF2B5EF4-FFF2-40B4-BE49-F238E27FC236}">
                <a16:creationId xmlns:a16="http://schemas.microsoft.com/office/drawing/2014/main" id="{16223BA3-1090-4727-AA2F-E9013F4C6612}"/>
              </a:ext>
            </a:extLst>
          </p:cNvPr>
          <p:cNvSpPr>
            <a:spLocks noGrp="1"/>
          </p:cNvSpPr>
          <p:nvPr>
            <p:ph type="ftr" sz="quarter" idx="11"/>
          </p:nvPr>
        </p:nvSpPr>
        <p:spPr/>
        <p:txBody>
          <a:bodyPr/>
          <a:lstStyle/>
          <a:p>
            <a:endParaRPr lang="en-US"/>
          </a:p>
        </p:txBody>
      </p:sp>
      <p:sp>
        <p:nvSpPr>
          <p:cNvPr id="9" name="Substituent număr diapozitiv 8">
            <a:extLst>
              <a:ext uri="{FF2B5EF4-FFF2-40B4-BE49-F238E27FC236}">
                <a16:creationId xmlns:a16="http://schemas.microsoft.com/office/drawing/2014/main" id="{A82764B7-09B1-42CE-9191-A5540C17E2B3}"/>
              </a:ext>
            </a:extLst>
          </p:cNvPr>
          <p:cNvSpPr>
            <a:spLocks noGrp="1"/>
          </p:cNvSpPr>
          <p:nvPr>
            <p:ph type="sldNum" sz="quarter" idx="12"/>
          </p:nvPr>
        </p:nvSpPr>
        <p:spPr/>
        <p:txBody>
          <a:bodyPr/>
          <a:lstStyle/>
          <a:p>
            <a:fld id="{B6DD3C45-4754-4C11-9AF5-7EE2CAC06D73}" type="slidenum">
              <a:rPr lang="en-US" smtClean="0"/>
              <a:t>‹#›</a:t>
            </a:fld>
            <a:endParaRPr lang="en-US"/>
          </a:p>
        </p:txBody>
      </p:sp>
    </p:spTree>
    <p:extLst>
      <p:ext uri="{BB962C8B-B14F-4D97-AF65-F5344CB8AC3E}">
        <p14:creationId xmlns:p14="http://schemas.microsoft.com/office/powerpoint/2010/main" val="4187585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AFD4E0B-F39F-41F1-A1A4-B3B68A1FFB31}"/>
              </a:ext>
            </a:extLst>
          </p:cNvPr>
          <p:cNvSpPr>
            <a:spLocks noGrp="1"/>
          </p:cNvSpPr>
          <p:nvPr>
            <p:ph type="title"/>
          </p:nvPr>
        </p:nvSpPr>
        <p:spPr/>
        <p:txBody>
          <a:bodyPr/>
          <a:lstStyle/>
          <a:p>
            <a:r>
              <a:rPr lang="ro-RO"/>
              <a:t>Faceți clic pentru a edita stilul de titlu coordonator</a:t>
            </a:r>
          </a:p>
        </p:txBody>
      </p:sp>
      <p:sp>
        <p:nvSpPr>
          <p:cNvPr id="3" name="Substituent dată 2">
            <a:extLst>
              <a:ext uri="{FF2B5EF4-FFF2-40B4-BE49-F238E27FC236}">
                <a16:creationId xmlns:a16="http://schemas.microsoft.com/office/drawing/2014/main" id="{3187C5E4-78E4-44FE-8B58-0A96F64426FE}"/>
              </a:ext>
            </a:extLst>
          </p:cNvPr>
          <p:cNvSpPr>
            <a:spLocks noGrp="1"/>
          </p:cNvSpPr>
          <p:nvPr>
            <p:ph type="dt" sz="half" idx="10"/>
          </p:nvPr>
        </p:nvSpPr>
        <p:spPr/>
        <p:txBody>
          <a:bodyPr/>
          <a:lstStyle/>
          <a:p>
            <a:fld id="{3300424A-43D0-4218-8D67-918AD07CD4F7}" type="datetimeFigureOut">
              <a:rPr lang="en-US" smtClean="0"/>
              <a:t>11/9/2021</a:t>
            </a:fld>
            <a:endParaRPr lang="en-US"/>
          </a:p>
        </p:txBody>
      </p:sp>
      <p:sp>
        <p:nvSpPr>
          <p:cNvPr id="4" name="Substituent subsol 3">
            <a:extLst>
              <a:ext uri="{FF2B5EF4-FFF2-40B4-BE49-F238E27FC236}">
                <a16:creationId xmlns:a16="http://schemas.microsoft.com/office/drawing/2014/main" id="{5EC2F9A4-EDE4-4B82-B3C4-559B391ABDD5}"/>
              </a:ext>
            </a:extLst>
          </p:cNvPr>
          <p:cNvSpPr>
            <a:spLocks noGrp="1"/>
          </p:cNvSpPr>
          <p:nvPr>
            <p:ph type="ftr" sz="quarter" idx="11"/>
          </p:nvPr>
        </p:nvSpPr>
        <p:spPr/>
        <p:txBody>
          <a:bodyPr/>
          <a:lstStyle/>
          <a:p>
            <a:endParaRPr lang="en-US"/>
          </a:p>
        </p:txBody>
      </p:sp>
      <p:sp>
        <p:nvSpPr>
          <p:cNvPr id="5" name="Substituent număr diapozitiv 4">
            <a:extLst>
              <a:ext uri="{FF2B5EF4-FFF2-40B4-BE49-F238E27FC236}">
                <a16:creationId xmlns:a16="http://schemas.microsoft.com/office/drawing/2014/main" id="{7405F1EB-620C-4595-99C0-3E68CD544DD1}"/>
              </a:ext>
            </a:extLst>
          </p:cNvPr>
          <p:cNvSpPr>
            <a:spLocks noGrp="1"/>
          </p:cNvSpPr>
          <p:nvPr>
            <p:ph type="sldNum" sz="quarter" idx="12"/>
          </p:nvPr>
        </p:nvSpPr>
        <p:spPr/>
        <p:txBody>
          <a:bodyPr/>
          <a:lstStyle/>
          <a:p>
            <a:fld id="{B6DD3C45-4754-4C11-9AF5-7EE2CAC06D73}" type="slidenum">
              <a:rPr lang="en-US" smtClean="0"/>
              <a:t>‹#›</a:t>
            </a:fld>
            <a:endParaRPr lang="en-US"/>
          </a:p>
        </p:txBody>
      </p:sp>
    </p:spTree>
    <p:extLst>
      <p:ext uri="{BB962C8B-B14F-4D97-AF65-F5344CB8AC3E}">
        <p14:creationId xmlns:p14="http://schemas.microsoft.com/office/powerpoint/2010/main" val="8616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0B51D5D9-FF53-464C-9D51-A932856C9BBE}"/>
              </a:ext>
            </a:extLst>
          </p:cNvPr>
          <p:cNvSpPr>
            <a:spLocks noGrp="1"/>
          </p:cNvSpPr>
          <p:nvPr>
            <p:ph type="dt" sz="half" idx="10"/>
          </p:nvPr>
        </p:nvSpPr>
        <p:spPr/>
        <p:txBody>
          <a:bodyPr/>
          <a:lstStyle/>
          <a:p>
            <a:fld id="{3300424A-43D0-4218-8D67-918AD07CD4F7}" type="datetimeFigureOut">
              <a:rPr lang="en-US" smtClean="0"/>
              <a:t>11/9/2021</a:t>
            </a:fld>
            <a:endParaRPr lang="en-US"/>
          </a:p>
        </p:txBody>
      </p:sp>
      <p:sp>
        <p:nvSpPr>
          <p:cNvPr id="3" name="Substituent subsol 2">
            <a:extLst>
              <a:ext uri="{FF2B5EF4-FFF2-40B4-BE49-F238E27FC236}">
                <a16:creationId xmlns:a16="http://schemas.microsoft.com/office/drawing/2014/main" id="{21CE5525-4329-4A10-A447-39F40A04DD29}"/>
              </a:ext>
            </a:extLst>
          </p:cNvPr>
          <p:cNvSpPr>
            <a:spLocks noGrp="1"/>
          </p:cNvSpPr>
          <p:nvPr>
            <p:ph type="ftr" sz="quarter" idx="11"/>
          </p:nvPr>
        </p:nvSpPr>
        <p:spPr/>
        <p:txBody>
          <a:bodyPr/>
          <a:lstStyle/>
          <a:p>
            <a:endParaRPr lang="en-US"/>
          </a:p>
        </p:txBody>
      </p:sp>
      <p:sp>
        <p:nvSpPr>
          <p:cNvPr id="4" name="Substituent număr diapozitiv 3">
            <a:extLst>
              <a:ext uri="{FF2B5EF4-FFF2-40B4-BE49-F238E27FC236}">
                <a16:creationId xmlns:a16="http://schemas.microsoft.com/office/drawing/2014/main" id="{97B4A3FB-46F8-4B21-B473-57331768B654}"/>
              </a:ext>
            </a:extLst>
          </p:cNvPr>
          <p:cNvSpPr>
            <a:spLocks noGrp="1"/>
          </p:cNvSpPr>
          <p:nvPr>
            <p:ph type="sldNum" sz="quarter" idx="12"/>
          </p:nvPr>
        </p:nvSpPr>
        <p:spPr/>
        <p:txBody>
          <a:bodyPr/>
          <a:lstStyle/>
          <a:p>
            <a:fld id="{B6DD3C45-4754-4C11-9AF5-7EE2CAC06D73}" type="slidenum">
              <a:rPr lang="en-US" smtClean="0"/>
              <a:t>‹#›</a:t>
            </a:fld>
            <a:endParaRPr lang="en-US"/>
          </a:p>
        </p:txBody>
      </p:sp>
    </p:spTree>
    <p:extLst>
      <p:ext uri="{BB962C8B-B14F-4D97-AF65-F5344CB8AC3E}">
        <p14:creationId xmlns:p14="http://schemas.microsoft.com/office/powerpoint/2010/main" val="3770396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F71DFE0-C226-4868-A78F-9ADDD121FB70}"/>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2382E3F3-1A37-4BBB-A500-B569764485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a:extLst>
              <a:ext uri="{FF2B5EF4-FFF2-40B4-BE49-F238E27FC236}">
                <a16:creationId xmlns:a16="http://schemas.microsoft.com/office/drawing/2014/main" id="{54D7019C-FDED-4DD5-AD6B-8E4A771BB6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0FDCC9DB-FCAE-4FDC-8C41-B2098C1DF0A8}"/>
              </a:ext>
            </a:extLst>
          </p:cNvPr>
          <p:cNvSpPr>
            <a:spLocks noGrp="1"/>
          </p:cNvSpPr>
          <p:nvPr>
            <p:ph type="dt" sz="half" idx="10"/>
          </p:nvPr>
        </p:nvSpPr>
        <p:spPr/>
        <p:txBody>
          <a:bodyPr/>
          <a:lstStyle/>
          <a:p>
            <a:fld id="{3300424A-43D0-4218-8D67-918AD07CD4F7}" type="datetimeFigureOut">
              <a:rPr lang="en-US" smtClean="0"/>
              <a:t>11/9/2021</a:t>
            </a:fld>
            <a:endParaRPr lang="en-US"/>
          </a:p>
        </p:txBody>
      </p:sp>
      <p:sp>
        <p:nvSpPr>
          <p:cNvPr id="6" name="Substituent subsol 5">
            <a:extLst>
              <a:ext uri="{FF2B5EF4-FFF2-40B4-BE49-F238E27FC236}">
                <a16:creationId xmlns:a16="http://schemas.microsoft.com/office/drawing/2014/main" id="{EE37FEAD-D971-4E90-8E1E-BA7809FB02DC}"/>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A940CF85-ECCB-48AC-B0BD-1F9D6813FF1F}"/>
              </a:ext>
            </a:extLst>
          </p:cNvPr>
          <p:cNvSpPr>
            <a:spLocks noGrp="1"/>
          </p:cNvSpPr>
          <p:nvPr>
            <p:ph type="sldNum" sz="quarter" idx="12"/>
          </p:nvPr>
        </p:nvSpPr>
        <p:spPr/>
        <p:txBody>
          <a:bodyPr/>
          <a:lstStyle/>
          <a:p>
            <a:fld id="{B6DD3C45-4754-4C11-9AF5-7EE2CAC06D73}" type="slidenum">
              <a:rPr lang="en-US" smtClean="0"/>
              <a:t>‹#›</a:t>
            </a:fld>
            <a:endParaRPr lang="en-US"/>
          </a:p>
        </p:txBody>
      </p:sp>
    </p:spTree>
    <p:extLst>
      <p:ext uri="{BB962C8B-B14F-4D97-AF65-F5344CB8AC3E}">
        <p14:creationId xmlns:p14="http://schemas.microsoft.com/office/powerpoint/2010/main" val="53406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32F9FD2-3EAA-4076-A3D9-12F40DDEEFBC}"/>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imagine 2">
            <a:extLst>
              <a:ext uri="{FF2B5EF4-FFF2-40B4-BE49-F238E27FC236}">
                <a16:creationId xmlns:a16="http://schemas.microsoft.com/office/drawing/2014/main" id="{4F088F89-A556-4488-83FA-F03EF0FA9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a:extLst>
              <a:ext uri="{FF2B5EF4-FFF2-40B4-BE49-F238E27FC236}">
                <a16:creationId xmlns:a16="http://schemas.microsoft.com/office/drawing/2014/main" id="{4B518EA5-96BD-4D32-82D8-6F0DE8DBD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C6B8BF2B-8FCF-43E2-BBF9-505ADAD181F1}"/>
              </a:ext>
            </a:extLst>
          </p:cNvPr>
          <p:cNvSpPr>
            <a:spLocks noGrp="1"/>
          </p:cNvSpPr>
          <p:nvPr>
            <p:ph type="dt" sz="half" idx="10"/>
          </p:nvPr>
        </p:nvSpPr>
        <p:spPr/>
        <p:txBody>
          <a:bodyPr/>
          <a:lstStyle/>
          <a:p>
            <a:fld id="{3300424A-43D0-4218-8D67-918AD07CD4F7}" type="datetimeFigureOut">
              <a:rPr lang="en-US" smtClean="0"/>
              <a:t>11/9/2021</a:t>
            </a:fld>
            <a:endParaRPr lang="en-US"/>
          </a:p>
        </p:txBody>
      </p:sp>
      <p:sp>
        <p:nvSpPr>
          <p:cNvPr id="6" name="Substituent subsol 5">
            <a:extLst>
              <a:ext uri="{FF2B5EF4-FFF2-40B4-BE49-F238E27FC236}">
                <a16:creationId xmlns:a16="http://schemas.microsoft.com/office/drawing/2014/main" id="{E9C912C2-6186-4F3D-A596-A62630059AB8}"/>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ED610ACE-DD4E-4D14-BC4B-29301FF351AC}"/>
              </a:ext>
            </a:extLst>
          </p:cNvPr>
          <p:cNvSpPr>
            <a:spLocks noGrp="1"/>
          </p:cNvSpPr>
          <p:nvPr>
            <p:ph type="sldNum" sz="quarter" idx="12"/>
          </p:nvPr>
        </p:nvSpPr>
        <p:spPr/>
        <p:txBody>
          <a:bodyPr/>
          <a:lstStyle/>
          <a:p>
            <a:fld id="{B6DD3C45-4754-4C11-9AF5-7EE2CAC06D73}" type="slidenum">
              <a:rPr lang="en-US" smtClean="0"/>
              <a:t>‹#›</a:t>
            </a:fld>
            <a:endParaRPr lang="en-US"/>
          </a:p>
        </p:txBody>
      </p:sp>
    </p:spTree>
    <p:extLst>
      <p:ext uri="{BB962C8B-B14F-4D97-AF65-F5344CB8AC3E}">
        <p14:creationId xmlns:p14="http://schemas.microsoft.com/office/powerpoint/2010/main" val="1396354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9B367617-B740-4730-A007-5FE2F4A360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31C86261-91F8-42B9-8172-78E1397370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CD0E07AF-96A6-4C85-AED5-BE0177BC61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00424A-43D0-4218-8D67-918AD07CD4F7}" type="datetimeFigureOut">
              <a:rPr lang="en-US" smtClean="0"/>
              <a:t>11/9/2021</a:t>
            </a:fld>
            <a:endParaRPr lang="en-US"/>
          </a:p>
        </p:txBody>
      </p:sp>
      <p:sp>
        <p:nvSpPr>
          <p:cNvPr id="5" name="Substituent subsol 4">
            <a:extLst>
              <a:ext uri="{FF2B5EF4-FFF2-40B4-BE49-F238E27FC236}">
                <a16:creationId xmlns:a16="http://schemas.microsoft.com/office/drawing/2014/main" id="{479CAAB3-C612-4CEB-B8B4-4C5210FC8C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ubstituent număr diapozitiv 5">
            <a:extLst>
              <a:ext uri="{FF2B5EF4-FFF2-40B4-BE49-F238E27FC236}">
                <a16:creationId xmlns:a16="http://schemas.microsoft.com/office/drawing/2014/main" id="{DEC9CF3C-60A5-4C47-B311-9A5A2CBE3E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D3C45-4754-4C11-9AF5-7EE2CAC06D73}" type="slidenum">
              <a:rPr lang="en-US" smtClean="0"/>
              <a:t>‹#›</a:t>
            </a:fld>
            <a:endParaRPr lang="en-US"/>
          </a:p>
        </p:txBody>
      </p:sp>
    </p:spTree>
    <p:extLst>
      <p:ext uri="{BB962C8B-B14F-4D97-AF65-F5344CB8AC3E}">
        <p14:creationId xmlns:p14="http://schemas.microsoft.com/office/powerpoint/2010/main" val="255546837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userDrawn="1">
          <p15:clr>
            <a:srgbClr val="F26B43"/>
          </p15:clr>
        </p15:guide>
        <p15:guide id="2" orient="horz" pos="3960" userDrawn="1">
          <p15:clr>
            <a:srgbClr val="F26B43"/>
          </p15:clr>
        </p15:guide>
        <p15:guide id="3" orient="horz" pos="1536" userDrawn="1">
          <p15:clr>
            <a:srgbClr val="F26B43"/>
          </p15:clr>
        </p15:guide>
        <p15:guide id="4" orient="horz" pos="3840" userDrawn="1">
          <p15:clr>
            <a:srgbClr val="F26B43"/>
          </p15:clr>
        </p15:guide>
        <p15:guide id="5" pos="4416" userDrawn="1">
          <p15:clr>
            <a:srgbClr val="F26B43"/>
          </p15:clr>
        </p15:guide>
        <p15:guide id="6" pos="4800" userDrawn="1">
          <p15:clr>
            <a:srgbClr val="F26B43"/>
          </p15:clr>
        </p15:guide>
        <p15:guide id="7" orient="horz" pos="360" userDrawn="1">
          <p15:clr>
            <a:srgbClr val="F26B43"/>
          </p15:clr>
        </p15:guide>
        <p15:guide id="8" pos="7368" userDrawn="1">
          <p15:clr>
            <a:srgbClr val="F26B43"/>
          </p15:clr>
        </p15:guide>
        <p15:guide id="9" pos="2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chemeClr val="accent3">
                <a:lumMod val="67000"/>
              </a:schemeClr>
            </a:gs>
            <a:gs pos="27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2D4617-031F-4E99-B29A-71157D5FD39F}"/>
              </a:ext>
            </a:extLst>
          </p:cNvPr>
          <p:cNvSpPr>
            <a:spLocks noGrp="1"/>
          </p:cNvSpPr>
          <p:nvPr>
            <p:ph type="body" idx="1"/>
          </p:nvPr>
        </p:nvSpPr>
        <p:spPr>
          <a:xfrm>
            <a:off x="1524000" y="407505"/>
            <a:ext cx="9144000" cy="1431686"/>
          </a:xfrm>
          <a:ln w="76200">
            <a:solidFill>
              <a:schemeClr val="accent2">
                <a:lumMod val="60000"/>
                <a:lumOff val="40000"/>
              </a:schemeClr>
            </a:solidFill>
          </a:ln>
        </p:spPr>
        <p:txBody>
          <a:bodyPr>
            <a:normAutofit/>
          </a:bodyPr>
          <a:lstStyle/>
          <a:p>
            <a:endParaRPr lang="ro-RO" sz="1500" b="1" dirty="0"/>
          </a:p>
          <a:p>
            <a:pPr algn="ctr"/>
            <a:r>
              <a:rPr lang="ro-RO" sz="4000" dirty="0">
                <a:latin typeface="Times New Roman" panose="02020603050405020304" pitchFamily="18" charset="0"/>
                <a:cs typeface="Times New Roman" panose="02020603050405020304" pitchFamily="18" charset="0"/>
              </a:rPr>
              <a:t>ZWISCHEN </a:t>
            </a:r>
            <a:r>
              <a:rPr lang="ro-RO" sz="4000" dirty="0">
                <a:solidFill>
                  <a:srgbClr val="FF0000"/>
                </a:solidFill>
                <a:latin typeface="Times New Roman" panose="02020603050405020304" pitchFamily="18" charset="0"/>
                <a:cs typeface="Times New Roman" panose="02020603050405020304" pitchFamily="18" charset="0"/>
              </a:rPr>
              <a:t>DEN</a:t>
            </a:r>
            <a:r>
              <a:rPr lang="ro-RO" sz="4000" dirty="0">
                <a:latin typeface="Times New Roman" panose="02020603050405020304" pitchFamily="18" charset="0"/>
                <a:cs typeface="Times New Roman" panose="02020603050405020304" pitchFamily="18" charset="0"/>
              </a:rPr>
              <a:t> </a:t>
            </a:r>
            <a:r>
              <a:rPr lang="ro-RO" sz="4000" dirty="0">
                <a:solidFill>
                  <a:srgbClr val="FFFF00"/>
                </a:solidFill>
                <a:latin typeface="Times New Roman" panose="02020603050405020304" pitchFamily="18" charset="0"/>
                <a:cs typeface="Times New Roman" panose="02020603050405020304" pitchFamily="18" charset="0"/>
              </a:rPr>
              <a:t>KULTUREN</a:t>
            </a:r>
            <a:endParaRPr lang="en-US" sz="4000" dirty="0">
              <a:solidFill>
                <a:srgbClr val="FFFF00"/>
              </a:solidFill>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9D54-FB5F-42E5-A094-3AF5AD9CF218}"/>
              </a:ext>
            </a:extLst>
          </p:cNvPr>
          <p:cNvSpPr>
            <a:spLocks noGrp="1"/>
          </p:cNvSpPr>
          <p:nvPr>
            <p:ph sz="half" idx="2"/>
          </p:nvPr>
        </p:nvSpPr>
        <p:spPr>
          <a:xfrm>
            <a:off x="1524000" y="2500881"/>
            <a:ext cx="4572000" cy="3499868"/>
          </a:xfrm>
          <a:ln w="76200">
            <a:solidFill>
              <a:schemeClr val="accent2">
                <a:lumMod val="60000"/>
                <a:lumOff val="40000"/>
              </a:schemeClr>
            </a:solidFill>
          </a:ln>
        </p:spPr>
        <p:txBody>
          <a:bodyPr/>
          <a:lstStyle/>
          <a:p>
            <a:pPr marL="0" indent="0" algn="ctr">
              <a:buNone/>
            </a:pPr>
            <a:endParaRPr lang="en-US" sz="1800" dirty="0">
              <a:solidFill>
                <a:srgbClr val="0000FF"/>
              </a:solidFill>
              <a:latin typeface="Times New Roman" panose="02020603050405020304" pitchFamily="18" charset="0"/>
              <a:cs typeface="Times New Roman" panose="02020603050405020304" pitchFamily="18" charset="0"/>
            </a:endParaRPr>
          </a:p>
          <a:p>
            <a:pPr marL="0" indent="0" algn="ctr">
              <a:lnSpc>
                <a:spcPct val="150000"/>
              </a:lnSpc>
              <a:buNone/>
            </a:pPr>
            <a:r>
              <a:rPr lang="en-US" sz="1800" dirty="0">
                <a:solidFill>
                  <a:srgbClr val="0000FF"/>
                </a:solidFill>
                <a:latin typeface="Times New Roman" panose="02020603050405020304" pitchFamily="18" charset="0"/>
                <a:cs typeface="Times New Roman" panose="02020603050405020304" pitchFamily="18" charset="0"/>
              </a:rPr>
              <a:t>A</a:t>
            </a:r>
            <a:r>
              <a:rPr lang="ro-RO" sz="1800" dirty="0">
                <a:solidFill>
                  <a:srgbClr val="0000FF"/>
                </a:solidFill>
                <a:latin typeface="Times New Roman" panose="02020603050405020304" pitchFamily="18" charset="0"/>
                <a:cs typeface="Times New Roman" panose="02020603050405020304" pitchFamily="18" charset="0"/>
              </a:rPr>
              <a:t>LLGEMEINE</a:t>
            </a:r>
            <a:r>
              <a:rPr lang="en-US" sz="1800" dirty="0">
                <a:solidFill>
                  <a:srgbClr val="0000FF"/>
                </a:solidFill>
                <a:latin typeface="Times New Roman" panose="02020603050405020304" pitchFamily="18" charset="0"/>
                <a:cs typeface="Times New Roman" panose="02020603050405020304" pitchFamily="18" charset="0"/>
              </a:rPr>
              <a:t> </a:t>
            </a:r>
            <a:r>
              <a:rPr lang="ro-RO" sz="1800" dirty="0">
                <a:solidFill>
                  <a:srgbClr val="0000FF"/>
                </a:solidFill>
                <a:latin typeface="Times New Roman" panose="02020603050405020304" pitchFamily="18" charset="0"/>
                <a:cs typeface="Times New Roman" panose="02020603050405020304" pitchFamily="18" charset="0"/>
              </a:rPr>
              <a:t>ZIELE</a:t>
            </a:r>
            <a:endParaRPr lang="en-US" sz="1800" dirty="0">
              <a:solidFill>
                <a:srgbClr val="0000FF"/>
              </a:solidFill>
              <a:latin typeface="Times New Roman" panose="02020603050405020304" pitchFamily="18" charset="0"/>
              <a:cs typeface="Times New Roman" panose="02020603050405020304" pitchFamily="18" charset="0"/>
            </a:endParaRPr>
          </a:p>
          <a:p>
            <a:pPr lvl="0">
              <a:lnSpc>
                <a:spcPct val="100000"/>
              </a:lnSpc>
            </a:pPr>
            <a:r>
              <a:rPr lang="de-DE" sz="1800" dirty="0" err="1">
                <a:solidFill>
                  <a:srgbClr val="0000FF"/>
                </a:solidFill>
                <a:latin typeface="Times New Roman" panose="02020603050405020304" pitchFamily="18" charset="0"/>
                <a:cs typeface="Times New Roman" panose="02020603050405020304" pitchFamily="18" charset="0"/>
              </a:rPr>
              <a:t>Entwick</a:t>
            </a:r>
            <a:r>
              <a:rPr lang="ro-RO" sz="1800" dirty="0">
                <a:solidFill>
                  <a:srgbClr val="0000FF"/>
                </a:solidFill>
                <a:latin typeface="Times New Roman" panose="02020603050405020304" pitchFamily="18" charset="0"/>
                <a:cs typeface="Times New Roman" panose="02020603050405020304" pitchFamily="18" charset="0"/>
              </a:rPr>
              <a:t>lung</a:t>
            </a:r>
            <a:r>
              <a:rPr lang="de-DE" sz="1800" dirty="0">
                <a:solidFill>
                  <a:srgbClr val="0000FF"/>
                </a:solidFill>
                <a:latin typeface="Times New Roman" panose="02020603050405020304" pitchFamily="18" charset="0"/>
                <a:cs typeface="Times New Roman" panose="02020603050405020304" pitchFamily="18" charset="0"/>
              </a:rPr>
              <a:t> </a:t>
            </a:r>
            <a:r>
              <a:rPr lang="ro-RO" sz="1800" dirty="0" err="1">
                <a:solidFill>
                  <a:srgbClr val="0000FF"/>
                </a:solidFill>
                <a:latin typeface="Times New Roman" panose="02020603050405020304" pitchFamily="18" charset="0"/>
                <a:cs typeface="Times New Roman" panose="02020603050405020304" pitchFamily="18" charset="0"/>
              </a:rPr>
              <a:t>der</a:t>
            </a:r>
            <a:r>
              <a:rPr lang="de-DE" sz="1800" dirty="0">
                <a:solidFill>
                  <a:srgbClr val="0000FF"/>
                </a:solidFill>
                <a:latin typeface="Times New Roman" panose="02020603050405020304" pitchFamily="18" charset="0"/>
                <a:cs typeface="Times New Roman" panose="02020603050405020304" pitchFamily="18" charset="0"/>
              </a:rPr>
              <a:t> Schreibfähigkeiten auf Deutsch</a:t>
            </a:r>
            <a:endParaRPr lang="en-US" sz="1800" dirty="0">
              <a:solidFill>
                <a:srgbClr val="0000FF"/>
              </a:solidFill>
              <a:latin typeface="Times New Roman" panose="02020603050405020304" pitchFamily="18" charset="0"/>
              <a:cs typeface="Times New Roman" panose="02020603050405020304" pitchFamily="18" charset="0"/>
            </a:endParaRPr>
          </a:p>
          <a:p>
            <a:pPr lvl="0"/>
            <a:r>
              <a:rPr lang="de-DE" sz="1800" dirty="0">
                <a:solidFill>
                  <a:srgbClr val="0000FF"/>
                </a:solidFill>
                <a:latin typeface="Times New Roman" panose="02020603050405020304" pitchFamily="18" charset="0"/>
                <a:cs typeface="Times New Roman" panose="02020603050405020304" pitchFamily="18" charset="0"/>
              </a:rPr>
              <a:t>Staatsbürgerliches Bewusstsein und Teamgeist bilden</a:t>
            </a:r>
            <a:endParaRPr lang="en-US" sz="1800" dirty="0">
              <a:solidFill>
                <a:srgbClr val="0000FF"/>
              </a:solidFill>
              <a:latin typeface="Times New Roman" panose="02020603050405020304" pitchFamily="18" charset="0"/>
              <a:cs typeface="Times New Roman" panose="02020603050405020304" pitchFamily="18" charset="0"/>
            </a:endParaRPr>
          </a:p>
          <a:p>
            <a:pPr lvl="0"/>
            <a:r>
              <a:rPr lang="en-US" sz="1800" dirty="0" err="1">
                <a:solidFill>
                  <a:srgbClr val="0000FF"/>
                </a:solidFill>
                <a:latin typeface="Times New Roman" panose="02020603050405020304" pitchFamily="18" charset="0"/>
                <a:cs typeface="Times New Roman" panose="02020603050405020304" pitchFamily="18" charset="0"/>
              </a:rPr>
              <a:t>Erwerb</a:t>
            </a:r>
            <a:r>
              <a:rPr lang="en-US" sz="1800" dirty="0">
                <a:solidFill>
                  <a:srgbClr val="0000FF"/>
                </a:solidFill>
                <a:latin typeface="Times New Roman" panose="02020603050405020304" pitchFamily="18" charset="0"/>
                <a:cs typeface="Times New Roman" panose="02020603050405020304" pitchFamily="18" charset="0"/>
              </a:rPr>
              <a:t> </a:t>
            </a:r>
            <a:r>
              <a:rPr lang="ro-RO" sz="1800" dirty="0" err="1">
                <a:solidFill>
                  <a:srgbClr val="0000FF"/>
                </a:solidFill>
                <a:latin typeface="Times New Roman" panose="02020603050405020304" pitchFamily="18" charset="0"/>
                <a:cs typeface="Times New Roman" panose="02020603050405020304" pitchFamily="18" charset="0"/>
              </a:rPr>
              <a:t>der</a:t>
            </a:r>
            <a:r>
              <a:rPr lang="ro-RO"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interkulturelle</a:t>
            </a:r>
            <a:r>
              <a:rPr lang="ro-RO" sz="1800" dirty="0">
                <a:solidFill>
                  <a:srgbClr val="0000FF"/>
                </a:solidFill>
                <a:latin typeface="Times New Roman" panose="02020603050405020304" pitchFamily="18" charset="0"/>
                <a:cs typeface="Times New Roman" panose="02020603050405020304" pitchFamily="18" charset="0"/>
              </a:rPr>
              <a:t>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Informationen</a:t>
            </a:r>
            <a:endParaRPr lang="en-US" sz="1800" dirty="0">
              <a:solidFill>
                <a:srgbClr val="0000FF"/>
              </a:solidFill>
              <a:latin typeface="Times New Roman" panose="02020603050405020304" pitchFamily="18" charset="0"/>
              <a:cs typeface="Times New Roman" panose="02020603050405020304" pitchFamily="18" charset="0"/>
            </a:endParaRPr>
          </a:p>
          <a:p>
            <a:pPr lvl="0"/>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Anerkennung</a:t>
            </a:r>
            <a:r>
              <a:rPr lang="en-US" sz="1800" dirty="0">
                <a:solidFill>
                  <a:srgbClr val="0000FF"/>
                </a:solidFill>
                <a:latin typeface="Times New Roman" panose="02020603050405020304" pitchFamily="18" charset="0"/>
                <a:cs typeface="Times New Roman" panose="02020603050405020304" pitchFamily="18" charset="0"/>
              </a:rPr>
              <a:t> von </a:t>
            </a:r>
            <a:r>
              <a:rPr lang="en-US" sz="1800" dirty="0" err="1">
                <a:solidFill>
                  <a:srgbClr val="0000FF"/>
                </a:solidFill>
                <a:latin typeface="Times New Roman" panose="02020603050405020304" pitchFamily="18" charset="0"/>
                <a:cs typeface="Times New Roman" panose="02020603050405020304" pitchFamily="18" charset="0"/>
              </a:rPr>
              <a:t>Qualifikationen</a:t>
            </a:r>
            <a:endParaRPr lang="en-US" sz="1800" dirty="0">
              <a:solidFill>
                <a:srgbClr val="0000FF"/>
              </a:solidFill>
              <a:latin typeface="Times New Roman" panose="02020603050405020304" pitchFamily="18" charset="0"/>
              <a:cs typeface="Times New Roman" panose="02020603050405020304" pitchFamily="18" charset="0"/>
            </a:endParaRPr>
          </a:p>
          <a:p>
            <a:pPr marL="0" indent="0">
              <a:buNone/>
            </a:pPr>
            <a:endParaRPr lang="en-US" sz="1800" dirty="0">
              <a:solidFill>
                <a:srgbClr val="0070C0"/>
              </a:solidFill>
            </a:endParaRPr>
          </a:p>
          <a:p>
            <a:endParaRPr lang="en-US" dirty="0"/>
          </a:p>
        </p:txBody>
      </p:sp>
      <p:sp>
        <p:nvSpPr>
          <p:cNvPr id="8" name="Content Placeholder 7">
            <a:extLst>
              <a:ext uri="{FF2B5EF4-FFF2-40B4-BE49-F238E27FC236}">
                <a16:creationId xmlns:a16="http://schemas.microsoft.com/office/drawing/2014/main" id="{0E03D6B2-C64A-4C77-B247-06A61211F86C}"/>
              </a:ext>
            </a:extLst>
          </p:cNvPr>
          <p:cNvSpPr>
            <a:spLocks noGrp="1"/>
          </p:cNvSpPr>
          <p:nvPr>
            <p:ph sz="quarter" idx="4"/>
          </p:nvPr>
        </p:nvSpPr>
        <p:spPr>
          <a:xfrm>
            <a:off x="6095999" y="2500883"/>
            <a:ext cx="4572000" cy="3499867"/>
          </a:xfrm>
          <a:ln w="76200">
            <a:solidFill>
              <a:schemeClr val="accent2">
                <a:lumMod val="60000"/>
                <a:lumOff val="40000"/>
              </a:schemeClr>
            </a:solidFill>
          </a:ln>
        </p:spPr>
        <p:txBody>
          <a:bodyPr/>
          <a:lstStyle/>
          <a:p>
            <a:pPr marL="0" indent="0" algn="ctr">
              <a:buNone/>
            </a:pPr>
            <a:endParaRPr lang="de-DE" sz="1800" dirty="0">
              <a:solidFill>
                <a:srgbClr val="0000FF"/>
              </a:solidFill>
              <a:latin typeface="Times New Roman" panose="02020603050405020304" pitchFamily="18" charset="0"/>
              <a:cs typeface="Times New Roman" panose="02020603050405020304" pitchFamily="18" charset="0"/>
            </a:endParaRPr>
          </a:p>
          <a:p>
            <a:pPr marL="0" indent="0" algn="ctr">
              <a:lnSpc>
                <a:spcPct val="150000"/>
              </a:lnSpc>
              <a:buNone/>
            </a:pPr>
            <a:r>
              <a:rPr lang="ro-RO" sz="1800" dirty="0">
                <a:solidFill>
                  <a:srgbClr val="0000FF"/>
                </a:solidFill>
                <a:latin typeface="Times New Roman" panose="02020603050405020304" pitchFamily="18" charset="0"/>
                <a:cs typeface="Times New Roman" panose="02020603050405020304" pitchFamily="18" charset="0"/>
              </a:rPr>
              <a:t>AKTIVITÄTEN</a:t>
            </a:r>
            <a:endParaRPr lang="en-US" sz="1800" dirty="0">
              <a:solidFill>
                <a:srgbClr val="0000FF"/>
              </a:solidFill>
              <a:latin typeface="Times New Roman" panose="02020603050405020304" pitchFamily="18" charset="0"/>
              <a:cs typeface="Times New Roman" panose="02020603050405020304" pitchFamily="18" charset="0"/>
            </a:endParaRPr>
          </a:p>
          <a:p>
            <a:pPr lvl="0">
              <a:lnSpc>
                <a:spcPct val="100000"/>
              </a:lnSpc>
            </a:pPr>
            <a:r>
              <a:rPr lang="en-US" sz="1800" dirty="0">
                <a:solidFill>
                  <a:srgbClr val="0000FF"/>
                </a:solidFill>
                <a:latin typeface="Times New Roman" panose="02020603050405020304" pitchFamily="18" charset="0"/>
                <a:cs typeface="Times New Roman" panose="02020603050405020304" pitchFamily="18" charset="0"/>
              </a:rPr>
              <a:t>Workshops</a:t>
            </a:r>
          </a:p>
          <a:p>
            <a:pPr lvl="0">
              <a:lnSpc>
                <a:spcPct val="100000"/>
              </a:lnSpc>
            </a:pPr>
            <a:r>
              <a:rPr lang="en-US" sz="1800" dirty="0" err="1">
                <a:solidFill>
                  <a:srgbClr val="0000FF"/>
                </a:solidFill>
                <a:latin typeface="Times New Roman" panose="02020603050405020304" pitchFamily="18" charset="0"/>
                <a:cs typeface="Times New Roman" panose="02020603050405020304" pitchFamily="18" charset="0"/>
              </a:rPr>
              <a:t>Dokumentation</a:t>
            </a:r>
            <a:r>
              <a:rPr lang="ro-RO" sz="1800" dirty="0">
                <a:solidFill>
                  <a:srgbClr val="0000FF"/>
                </a:solidFill>
                <a:latin typeface="Times New Roman" panose="02020603050405020304" pitchFamily="18" charset="0"/>
                <a:cs typeface="Times New Roman" panose="02020603050405020304" pitchFamily="18" charset="0"/>
              </a:rPr>
              <a:t> </a:t>
            </a:r>
            <a:r>
              <a:rPr lang="ro-RO" sz="1800" dirty="0" err="1">
                <a:solidFill>
                  <a:srgbClr val="0000FF"/>
                </a:solidFill>
                <a:latin typeface="Times New Roman" panose="02020603050405020304" pitchFamily="18" charset="0"/>
                <a:cs typeface="Times New Roman" panose="02020603050405020304" pitchFamily="18" charset="0"/>
              </a:rPr>
              <a:t>Reise</a:t>
            </a:r>
            <a:endParaRPr lang="en-US" sz="1800" dirty="0">
              <a:solidFill>
                <a:srgbClr val="0000FF"/>
              </a:solidFill>
              <a:latin typeface="Times New Roman" panose="02020603050405020304" pitchFamily="18" charset="0"/>
              <a:cs typeface="Times New Roman" panose="02020603050405020304" pitchFamily="18" charset="0"/>
            </a:endParaRPr>
          </a:p>
          <a:p>
            <a:pPr lvl="0">
              <a:lnSpc>
                <a:spcPct val="100000"/>
              </a:lnSpc>
            </a:pPr>
            <a:r>
              <a:rPr lang="en-US" sz="1800" dirty="0">
                <a:solidFill>
                  <a:srgbClr val="0000FF"/>
                </a:solidFill>
                <a:latin typeface="Times New Roman" panose="02020603050405020304" pitchFamily="18" charset="0"/>
                <a:cs typeface="Times New Roman" panose="02020603050405020304" pitchFamily="18" charset="0"/>
              </a:rPr>
              <a:t>Teambuilding-</a:t>
            </a:r>
            <a:r>
              <a:rPr lang="en-US" sz="1800" dirty="0" err="1">
                <a:solidFill>
                  <a:srgbClr val="0000FF"/>
                </a:solidFill>
                <a:latin typeface="Times New Roman" panose="02020603050405020304" pitchFamily="18" charset="0"/>
                <a:cs typeface="Times New Roman" panose="02020603050405020304" pitchFamily="18" charset="0"/>
              </a:rPr>
              <a:t>Aktivitäten</a:t>
            </a:r>
            <a:endParaRPr lang="en-US" sz="1800" dirty="0">
              <a:solidFill>
                <a:srgbClr val="0000FF"/>
              </a:solidFill>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951445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62FDDE-1FCF-49A5-A4A6-7194AF85C4E5}"/>
              </a:ext>
            </a:extLst>
          </p:cNvPr>
          <p:cNvSpPr>
            <a:spLocks noGrp="1"/>
          </p:cNvSpPr>
          <p:nvPr>
            <p:ph type="title"/>
          </p:nvPr>
        </p:nvSpPr>
        <p:spPr>
          <a:xfrm>
            <a:off x="1524003" y="436418"/>
            <a:ext cx="3694040" cy="748146"/>
          </a:xfrm>
        </p:spPr>
        <p:txBody>
          <a:bodyPr>
            <a:normAutofit/>
          </a:bodyPr>
          <a:lstStyle/>
          <a:p>
            <a:r>
              <a:rPr lang="ro-RO" sz="3600">
                <a:solidFill>
                  <a:srgbClr val="0000FF"/>
                </a:solidFill>
                <a:latin typeface="Century Gothic" panose="020B0502020202020204" pitchFamily="34" charset="0"/>
              </a:rPr>
              <a:t>DE</a:t>
            </a:r>
            <a:r>
              <a:rPr lang="de-DE" sz="3600">
                <a:solidFill>
                  <a:srgbClr val="0000FF"/>
                </a:solidFill>
                <a:latin typeface="Century Gothic" panose="020B0502020202020204" pitchFamily="34" charset="0"/>
              </a:rPr>
              <a:t>R</a:t>
            </a:r>
            <a:r>
              <a:rPr lang="ro-RO" sz="3600">
                <a:solidFill>
                  <a:srgbClr val="0000FF"/>
                </a:solidFill>
                <a:latin typeface="Century Gothic" panose="020B0502020202020204" pitchFamily="34" charset="0"/>
              </a:rPr>
              <a:t> </a:t>
            </a:r>
            <a:r>
              <a:rPr lang="de-DE" sz="3600">
                <a:solidFill>
                  <a:srgbClr val="0000FF"/>
                </a:solidFill>
                <a:latin typeface="Century Gothic" panose="020B0502020202020204" pitchFamily="34" charset="0"/>
              </a:rPr>
              <a:t>DRITTE</a:t>
            </a:r>
            <a:r>
              <a:rPr lang="ro-RO" sz="3600">
                <a:solidFill>
                  <a:srgbClr val="0000FF"/>
                </a:solidFill>
                <a:latin typeface="Century Gothic" panose="020B0502020202020204" pitchFamily="34" charset="0"/>
              </a:rPr>
              <a:t> TAG</a:t>
            </a:r>
            <a:endParaRPr lang="en-US" sz="3600" dirty="0">
              <a:solidFill>
                <a:srgbClr val="0000FF"/>
              </a:solidFill>
              <a:latin typeface="Century Gothic" panose="020B0502020202020204" pitchFamily="34" charset="0"/>
            </a:endParaRPr>
          </a:p>
        </p:txBody>
      </p:sp>
      <p:sp>
        <p:nvSpPr>
          <p:cNvPr id="9" name="Content Placeholder 8">
            <a:extLst>
              <a:ext uri="{FF2B5EF4-FFF2-40B4-BE49-F238E27FC236}">
                <a16:creationId xmlns:a16="http://schemas.microsoft.com/office/drawing/2014/main" id="{5491F740-8EC4-4CB2-8432-86D2A5D32785}"/>
              </a:ext>
            </a:extLst>
          </p:cNvPr>
          <p:cNvSpPr>
            <a:spLocks noGrp="1"/>
          </p:cNvSpPr>
          <p:nvPr>
            <p:ph sz="half" idx="1"/>
          </p:nvPr>
        </p:nvSpPr>
        <p:spPr>
          <a:xfrm>
            <a:off x="498765" y="1184564"/>
            <a:ext cx="6548078" cy="4737797"/>
          </a:xfrm>
        </p:spPr>
        <p:txBody>
          <a:bodyPr>
            <a:normAutofit lnSpcReduction="10000"/>
          </a:bodyPr>
          <a:lstStyle/>
          <a:p>
            <a:pPr marL="0" indent="0" algn="ctr">
              <a:buNone/>
            </a:pPr>
            <a:endParaRPr lang="de-DE" sz="2000" dirty="0">
              <a:solidFill>
                <a:srgbClr val="0000FF"/>
              </a:solidFill>
              <a:latin typeface="Times New Roman" panose="02020603050405020304" pitchFamily="18" charset="0"/>
              <a:cs typeface="Times New Roman" panose="02020603050405020304" pitchFamily="18" charset="0"/>
            </a:endParaRPr>
          </a:p>
          <a:p>
            <a:pPr marL="0" indent="0" algn="ctr">
              <a:buNone/>
              <a:tabLst>
                <a:tab pos="446088" algn="l"/>
                <a:tab pos="893763" algn="l"/>
              </a:tabLst>
            </a:pPr>
            <a:r>
              <a:rPr lang="de-DE" sz="2400" dirty="0">
                <a:solidFill>
                  <a:srgbClr val="0000FF"/>
                </a:solidFill>
                <a:latin typeface="Times New Roman" panose="02020603050405020304" pitchFamily="18" charset="0"/>
                <a:cs typeface="Times New Roman" panose="02020603050405020304" pitchFamily="18" charset="0"/>
              </a:rPr>
              <a:t>Wettbewerb '' Landeskunde D-A-CH ''</a:t>
            </a:r>
            <a:endParaRPr lang="en-US" sz="2400" dirty="0">
              <a:solidFill>
                <a:srgbClr val="0000FF"/>
              </a:solidFill>
              <a:latin typeface="Times New Roman" panose="02020603050405020304" pitchFamily="18" charset="0"/>
              <a:cs typeface="Times New Roman" panose="02020603050405020304" pitchFamily="18" charset="0"/>
            </a:endParaRPr>
          </a:p>
          <a:p>
            <a:pPr lvl="0" algn="just"/>
            <a:r>
              <a:rPr lang="de-DE" sz="2200" dirty="0">
                <a:solidFill>
                  <a:srgbClr val="0000FF"/>
                </a:solidFill>
                <a:latin typeface="Times New Roman" panose="02020603050405020304" pitchFamily="18" charset="0"/>
                <a:cs typeface="Times New Roman" panose="02020603050405020304" pitchFamily="18" charset="0"/>
              </a:rPr>
              <a:t>Im ersten Teil des Tages haben wir gemischte Arbeitsteams gebildet</a:t>
            </a:r>
            <a:r>
              <a:rPr lang="ro-RO" sz="2200" dirty="0">
                <a:solidFill>
                  <a:srgbClr val="0000FF"/>
                </a:solidFill>
                <a:latin typeface="Times New Roman" panose="02020603050405020304" pitchFamily="18" charset="0"/>
                <a:cs typeface="Times New Roman" panose="02020603050405020304" pitchFamily="18" charset="0"/>
              </a:rPr>
              <a:t>. </a:t>
            </a:r>
            <a:r>
              <a:rPr lang="de-DE" sz="2200" dirty="0">
                <a:solidFill>
                  <a:srgbClr val="0000FF"/>
                </a:solidFill>
                <a:latin typeface="Times New Roman" panose="02020603050405020304" pitchFamily="18" charset="0"/>
                <a:cs typeface="Times New Roman" panose="02020603050405020304" pitchFamily="18" charset="0"/>
              </a:rPr>
              <a:t>Der Test bestand aus Fragen, deren Ziel die Überprüfung der Kenntnisse im Bereich der Geographie, Geschichte und Kultur der wichtigsten deutschsprachigen Länder Europas (Österreich, Schweiz, Deutschland).</a:t>
            </a:r>
            <a:endParaRPr lang="en-US" sz="2200" dirty="0">
              <a:solidFill>
                <a:srgbClr val="0000FF"/>
              </a:solidFill>
              <a:latin typeface="Times New Roman" panose="02020603050405020304" pitchFamily="18" charset="0"/>
              <a:cs typeface="Times New Roman" panose="02020603050405020304" pitchFamily="18" charset="0"/>
            </a:endParaRPr>
          </a:p>
          <a:p>
            <a:pPr lvl="0" algn="just"/>
            <a:r>
              <a:rPr lang="de-DE" sz="2200" dirty="0">
                <a:solidFill>
                  <a:srgbClr val="0000FF"/>
                </a:solidFill>
                <a:latin typeface="Times New Roman" panose="02020603050405020304" pitchFamily="18" charset="0"/>
                <a:cs typeface="Times New Roman" panose="02020603050405020304" pitchFamily="18" charset="0"/>
              </a:rPr>
              <a:t>Die in gemischten Gruppen durchgeführte Aktivität gab uns die Möglichkeit, Informationen mit den Mitgliedern jedes Teams auszutauschen, um die Arbeitsaufgaben zu lösen. Vielen Dank an Frau Olga </a:t>
            </a:r>
            <a:r>
              <a:rPr lang="de-DE" sz="2200" dirty="0" err="1">
                <a:solidFill>
                  <a:srgbClr val="0000FF"/>
                </a:solidFill>
                <a:latin typeface="Times New Roman" panose="02020603050405020304" pitchFamily="18" charset="0"/>
                <a:cs typeface="Times New Roman" panose="02020603050405020304" pitchFamily="18" charset="0"/>
              </a:rPr>
              <a:t>Miseviča</a:t>
            </a:r>
            <a:r>
              <a:rPr lang="de-DE" sz="2200" dirty="0">
                <a:solidFill>
                  <a:srgbClr val="0000FF"/>
                </a:solidFill>
                <a:latin typeface="Times New Roman" panose="02020603050405020304" pitchFamily="18" charset="0"/>
                <a:cs typeface="Times New Roman" panose="02020603050405020304" pitchFamily="18" charset="0"/>
              </a:rPr>
              <a:t> und Herr Kenan </a:t>
            </a:r>
            <a:r>
              <a:rPr lang="de-DE" sz="2200" dirty="0" err="1">
                <a:solidFill>
                  <a:srgbClr val="0000FF"/>
                </a:solidFill>
                <a:latin typeface="Times New Roman" panose="02020603050405020304" pitchFamily="18" charset="0"/>
                <a:cs typeface="Times New Roman" panose="02020603050405020304" pitchFamily="18" charset="0"/>
              </a:rPr>
              <a:t>Saǧlam</a:t>
            </a:r>
            <a:r>
              <a:rPr lang="de-DE" sz="2200" dirty="0">
                <a:solidFill>
                  <a:srgbClr val="0000FF"/>
                </a:solidFill>
                <a:latin typeface="Times New Roman" panose="02020603050405020304" pitchFamily="18" charset="0"/>
                <a:cs typeface="Times New Roman" panose="02020603050405020304" pitchFamily="18" charset="0"/>
              </a:rPr>
              <a:t> für ihr Engagement bei der Organisation und beim Laufen des Wettbewerbes</a:t>
            </a:r>
            <a:r>
              <a:rPr lang="ro-RO" sz="2200" dirty="0">
                <a:solidFill>
                  <a:srgbClr val="0000FF"/>
                </a:solidFill>
                <a:latin typeface="Times New Roman" panose="02020603050405020304" pitchFamily="18" charset="0"/>
                <a:cs typeface="Times New Roman" panose="02020603050405020304" pitchFamily="18" charset="0"/>
              </a:rPr>
              <a:t>.</a:t>
            </a:r>
            <a:endParaRPr lang="en-US" sz="2200" dirty="0">
              <a:solidFill>
                <a:srgbClr val="0000FF"/>
              </a:solidFill>
              <a:latin typeface="Times New Roman" panose="02020603050405020304" pitchFamily="18" charset="0"/>
              <a:cs typeface="Times New Roman" panose="02020603050405020304" pitchFamily="18" charset="0"/>
            </a:endParaRPr>
          </a:p>
          <a:p>
            <a:endParaRPr lang="en-US" dirty="0"/>
          </a:p>
        </p:txBody>
      </p:sp>
      <p:pic>
        <p:nvPicPr>
          <p:cNvPr id="4" name="Imagine 3" descr="O imagine care conține text, grafice vectoriale&#10;&#10;Descriere generată automat">
            <a:extLst>
              <a:ext uri="{FF2B5EF4-FFF2-40B4-BE49-F238E27FC236}">
                <a16:creationId xmlns:a16="http://schemas.microsoft.com/office/drawing/2014/main" id="{B2F144ED-CE1C-4BAD-8A25-BBF575CF9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3982" y="810491"/>
            <a:ext cx="4592320" cy="5724940"/>
          </a:xfrm>
          <a:prstGeom prst="rect">
            <a:avLst/>
          </a:prstGeom>
        </p:spPr>
      </p:pic>
    </p:spTree>
    <p:extLst>
      <p:ext uri="{BB962C8B-B14F-4D97-AF65-F5344CB8AC3E}">
        <p14:creationId xmlns:p14="http://schemas.microsoft.com/office/powerpoint/2010/main" val="102516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659555-9028-4DBE-9917-9DC6C238542D}"/>
              </a:ext>
            </a:extLst>
          </p:cNvPr>
          <p:cNvSpPr>
            <a:spLocks noGrp="1"/>
          </p:cNvSpPr>
          <p:nvPr>
            <p:ph type="title"/>
          </p:nvPr>
        </p:nvSpPr>
        <p:spPr>
          <a:xfrm>
            <a:off x="1083365" y="327992"/>
            <a:ext cx="3697357" cy="367748"/>
          </a:xfrm>
        </p:spPr>
        <p:txBody>
          <a:bodyPr>
            <a:normAutofit fontScale="90000"/>
          </a:bodyPr>
          <a:lstStyle/>
          <a:p>
            <a:r>
              <a:rPr lang="ro-RO" sz="3600">
                <a:solidFill>
                  <a:srgbClr val="0000FF"/>
                </a:solidFill>
                <a:latin typeface="Century Gothic" panose="020B0502020202020204" pitchFamily="34" charset="0"/>
              </a:rPr>
              <a:t>DE</a:t>
            </a:r>
            <a:r>
              <a:rPr lang="de-DE" sz="3600">
                <a:solidFill>
                  <a:srgbClr val="0000FF"/>
                </a:solidFill>
                <a:latin typeface="Century Gothic" panose="020B0502020202020204" pitchFamily="34" charset="0"/>
              </a:rPr>
              <a:t>R</a:t>
            </a:r>
            <a:r>
              <a:rPr lang="ro-RO" sz="3600">
                <a:solidFill>
                  <a:srgbClr val="0000FF"/>
                </a:solidFill>
                <a:latin typeface="Century Gothic" panose="020B0502020202020204" pitchFamily="34" charset="0"/>
              </a:rPr>
              <a:t> </a:t>
            </a:r>
            <a:r>
              <a:rPr lang="de-DE" sz="3600">
                <a:solidFill>
                  <a:srgbClr val="0000FF"/>
                </a:solidFill>
                <a:latin typeface="Century Gothic" panose="020B0502020202020204" pitchFamily="34" charset="0"/>
              </a:rPr>
              <a:t>DRITTE</a:t>
            </a:r>
            <a:r>
              <a:rPr lang="ro-RO" sz="3600">
                <a:solidFill>
                  <a:srgbClr val="0000FF"/>
                </a:solidFill>
                <a:latin typeface="Century Gothic" panose="020B0502020202020204" pitchFamily="34" charset="0"/>
              </a:rPr>
              <a:t> </a:t>
            </a:r>
            <a:r>
              <a:rPr lang="en-US" sz="3600">
                <a:solidFill>
                  <a:srgbClr val="0000FF"/>
                </a:solidFill>
                <a:latin typeface="Century Gothic" panose="020B0502020202020204" pitchFamily="34" charset="0"/>
              </a:rPr>
              <a:t>TAG</a:t>
            </a:r>
            <a:endParaRPr lang="en-US" sz="3600" dirty="0">
              <a:solidFill>
                <a:srgbClr val="0000FF"/>
              </a:solidFill>
              <a:latin typeface="Century Gothic" panose="020B0502020202020204" pitchFamily="34" charset="0"/>
            </a:endParaRPr>
          </a:p>
        </p:txBody>
      </p:sp>
      <p:sp>
        <p:nvSpPr>
          <p:cNvPr id="6" name="Content Placeholder 5">
            <a:extLst>
              <a:ext uri="{FF2B5EF4-FFF2-40B4-BE49-F238E27FC236}">
                <a16:creationId xmlns:a16="http://schemas.microsoft.com/office/drawing/2014/main" id="{BEC2E2DA-613D-4B4D-8A7D-C805E659DA0F}"/>
              </a:ext>
            </a:extLst>
          </p:cNvPr>
          <p:cNvSpPr>
            <a:spLocks noGrp="1"/>
          </p:cNvSpPr>
          <p:nvPr>
            <p:ph sz="half" idx="1"/>
          </p:nvPr>
        </p:nvSpPr>
        <p:spPr>
          <a:xfrm>
            <a:off x="844826" y="695740"/>
            <a:ext cx="10644809" cy="1769164"/>
          </a:xfrm>
        </p:spPr>
        <p:txBody>
          <a:bodyPr>
            <a:normAutofit fontScale="32500" lnSpcReduction="20000"/>
          </a:bodyPr>
          <a:lstStyle/>
          <a:p>
            <a:pPr marL="0" indent="0" algn="ctr">
              <a:buNone/>
            </a:pPr>
            <a:r>
              <a:rPr lang="de-DE" sz="6200" b="1" dirty="0">
                <a:solidFill>
                  <a:srgbClr val="0000FF"/>
                </a:solidFill>
                <a:latin typeface="Times New Roman" panose="02020603050405020304" pitchFamily="18" charset="0"/>
                <a:cs typeface="Times New Roman" panose="02020603050405020304" pitchFamily="18" charset="0"/>
              </a:rPr>
              <a:t>DER </a:t>
            </a:r>
            <a:r>
              <a:rPr lang="ro-RO" sz="6200" b="1" dirty="0">
                <a:solidFill>
                  <a:srgbClr val="0000FF"/>
                </a:solidFill>
                <a:latin typeface="Times New Roman" panose="02020603050405020304" pitchFamily="18" charset="0"/>
                <a:cs typeface="Times New Roman" panose="02020603050405020304" pitchFamily="18" charset="0"/>
              </a:rPr>
              <a:t>WEIHNACHTSBAUM</a:t>
            </a:r>
          </a:p>
          <a:p>
            <a:pPr lvl="0">
              <a:lnSpc>
                <a:spcPct val="120000"/>
              </a:lnSpc>
            </a:pPr>
            <a:r>
              <a:rPr lang="de-DE" sz="7200" dirty="0">
                <a:solidFill>
                  <a:srgbClr val="0000FF"/>
                </a:solidFill>
                <a:latin typeface="Times New Roman" panose="02020603050405020304" pitchFamily="18" charset="0"/>
                <a:cs typeface="Times New Roman" panose="02020603050405020304" pitchFamily="18" charset="0"/>
              </a:rPr>
              <a:t>Der Weihnachtsbaumschmuck war für alle Teilnehmer ein besonderer Moment. Lettische Kollegen haben spezielle Tannenornamente mitgebracht, türkische Freunde waren zu dieser Zeit vorbehaltlos wie  die aufgenommenen Fotos uns zeigen</a:t>
            </a:r>
            <a:r>
              <a:rPr lang="ro-RO" sz="7200" dirty="0">
                <a:solidFill>
                  <a:srgbClr val="0000FF"/>
                </a:solidFill>
                <a:latin typeface="Times New Roman" panose="02020603050405020304" pitchFamily="18" charset="0"/>
                <a:cs typeface="Times New Roman" panose="02020603050405020304" pitchFamily="18" charset="0"/>
              </a:rPr>
              <a:t>.</a:t>
            </a:r>
            <a:endParaRPr lang="de-DE" sz="7200" dirty="0">
              <a:solidFill>
                <a:srgbClr val="0000FF"/>
              </a:solidFill>
              <a:latin typeface="Times New Roman" panose="02020603050405020304" pitchFamily="18" charset="0"/>
              <a:cs typeface="Times New Roman" panose="02020603050405020304" pitchFamily="18" charset="0"/>
            </a:endParaRPr>
          </a:p>
          <a:p>
            <a:pPr lvl="0">
              <a:lnSpc>
                <a:spcPct val="120000"/>
              </a:lnSpc>
            </a:pPr>
            <a:endParaRPr lang="en-US" sz="7200"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en-US" b="1" dirty="0">
              <a:solidFill>
                <a:srgbClr val="0070C0"/>
              </a:solidFill>
            </a:endParaRPr>
          </a:p>
        </p:txBody>
      </p:sp>
      <p:pic>
        <p:nvPicPr>
          <p:cNvPr id="9" name="Picture 8">
            <a:extLst>
              <a:ext uri="{FF2B5EF4-FFF2-40B4-BE49-F238E27FC236}">
                <a16:creationId xmlns:a16="http://schemas.microsoft.com/office/drawing/2014/main" id="{266D2507-91DE-418E-BC35-C5641A9EC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928" y="2464904"/>
            <a:ext cx="3481472" cy="3833132"/>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D3EDA57B-922C-4860-AD9D-169ADF91F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688" y="2464904"/>
            <a:ext cx="3481472" cy="376437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90252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D22C-E4C3-4A5C-B054-9572B4293C4E}"/>
              </a:ext>
            </a:extLst>
          </p:cNvPr>
          <p:cNvSpPr>
            <a:spLocks noGrp="1"/>
          </p:cNvSpPr>
          <p:nvPr>
            <p:ph type="title"/>
          </p:nvPr>
        </p:nvSpPr>
        <p:spPr>
          <a:xfrm>
            <a:off x="1133062" y="311728"/>
            <a:ext cx="4790660" cy="602672"/>
          </a:xfrm>
        </p:spPr>
        <p:txBody>
          <a:bodyPr>
            <a:normAutofit/>
          </a:bodyPr>
          <a:lstStyle/>
          <a:p>
            <a:r>
              <a:rPr lang="ro-RO" sz="3600" dirty="0">
                <a:solidFill>
                  <a:srgbClr val="0000FF"/>
                </a:solidFill>
                <a:latin typeface="Century Gothic" panose="020B0502020202020204" pitchFamily="34" charset="0"/>
              </a:rPr>
              <a:t>DE</a:t>
            </a:r>
            <a:r>
              <a:rPr lang="de-DE" sz="3600" dirty="0">
                <a:solidFill>
                  <a:srgbClr val="0000FF"/>
                </a:solidFill>
                <a:latin typeface="Century Gothic" panose="020B0502020202020204" pitchFamily="34" charset="0"/>
              </a:rPr>
              <a:t>R</a:t>
            </a:r>
            <a:r>
              <a:rPr lang="ro-RO" sz="3600" dirty="0">
                <a:solidFill>
                  <a:srgbClr val="0000FF"/>
                </a:solidFill>
                <a:latin typeface="Century Gothic" panose="020B0502020202020204" pitchFamily="34" charset="0"/>
              </a:rPr>
              <a:t> </a:t>
            </a:r>
            <a:r>
              <a:rPr lang="de-DE" sz="3600" dirty="0">
                <a:solidFill>
                  <a:srgbClr val="0000FF"/>
                </a:solidFill>
                <a:latin typeface="Century Gothic" panose="020B0502020202020204" pitchFamily="34" charset="0"/>
              </a:rPr>
              <a:t>DRITTE</a:t>
            </a:r>
            <a:r>
              <a:rPr lang="ro-RO" sz="3600" dirty="0">
                <a:solidFill>
                  <a:srgbClr val="0000FF"/>
                </a:solidFill>
                <a:latin typeface="Century Gothic" panose="020B0502020202020204" pitchFamily="34" charset="0"/>
              </a:rPr>
              <a:t> </a:t>
            </a:r>
            <a:r>
              <a:rPr lang="en-US" sz="3600" dirty="0">
                <a:solidFill>
                  <a:srgbClr val="0000FF"/>
                </a:solidFill>
                <a:latin typeface="Century Gothic" panose="020B0502020202020204" pitchFamily="34" charset="0"/>
              </a:rPr>
              <a:t>TAG</a:t>
            </a:r>
          </a:p>
        </p:txBody>
      </p:sp>
      <p:sp>
        <p:nvSpPr>
          <p:cNvPr id="5" name="Content Placeholder 4">
            <a:extLst>
              <a:ext uri="{FF2B5EF4-FFF2-40B4-BE49-F238E27FC236}">
                <a16:creationId xmlns:a16="http://schemas.microsoft.com/office/drawing/2014/main" id="{7ADFBFF2-169E-4C4F-B229-EDAA4989A324}"/>
              </a:ext>
            </a:extLst>
          </p:cNvPr>
          <p:cNvSpPr>
            <a:spLocks noGrp="1"/>
          </p:cNvSpPr>
          <p:nvPr>
            <p:ph idx="1"/>
          </p:nvPr>
        </p:nvSpPr>
        <p:spPr>
          <a:xfrm>
            <a:off x="1133062" y="1049482"/>
            <a:ext cx="9303026" cy="5122718"/>
          </a:xfrm>
        </p:spPr>
        <p:txBody>
          <a:bodyPr>
            <a:normAutofit fontScale="62500" lnSpcReduction="20000"/>
          </a:bodyPr>
          <a:lstStyle/>
          <a:p>
            <a:pPr marL="0" indent="0">
              <a:buNone/>
            </a:pPr>
            <a:r>
              <a:rPr lang="en-US" b="1" dirty="0">
                <a:solidFill>
                  <a:srgbClr val="0070C0"/>
                </a:solidFill>
              </a:rPr>
              <a:t> </a:t>
            </a:r>
            <a:r>
              <a:rPr lang="en-US" sz="3200" dirty="0" err="1">
                <a:solidFill>
                  <a:srgbClr val="0000FF"/>
                </a:solidFill>
                <a:latin typeface="Times New Roman" panose="02020603050405020304" pitchFamily="18" charset="0"/>
                <a:cs typeface="Times New Roman" panose="02020603050405020304" pitchFamily="18" charset="0"/>
              </a:rPr>
              <a:t>Künstlerische</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Darstellungen</a:t>
            </a:r>
            <a:endParaRPr lang="en-US" sz="3200" dirty="0">
              <a:solidFill>
                <a:srgbClr val="0000FF"/>
              </a:solidFill>
              <a:latin typeface="Times New Roman" panose="02020603050405020304" pitchFamily="18" charset="0"/>
              <a:cs typeface="Times New Roman" panose="02020603050405020304" pitchFamily="18" charset="0"/>
            </a:endParaRPr>
          </a:p>
          <a:p>
            <a:pPr lvl="0" algn="just"/>
            <a:r>
              <a:rPr lang="de-DE" sz="3200" dirty="0">
                <a:solidFill>
                  <a:srgbClr val="0000FF"/>
                </a:solidFill>
                <a:latin typeface="Times New Roman" panose="02020603050405020304" pitchFamily="18" charset="0"/>
                <a:cs typeface="Times New Roman" panose="02020603050405020304" pitchFamily="18" charset="0"/>
              </a:rPr>
              <a:t>Vielleicht der Höhepunkt des Wissens über Kulturen und Traditionen in jedem Land bestand im Moment, wenn die teilnehmenden Schüler spezifischen Traditionen vor einem Publikum vertreten</a:t>
            </a:r>
            <a:r>
              <a:rPr lang="ro-RO" sz="3200" dirty="0">
                <a:solidFill>
                  <a:srgbClr val="0000FF"/>
                </a:solidFill>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a:p>
            <a:pPr lvl="0" algn="just"/>
            <a:r>
              <a:rPr lang="de-DE" sz="3200" dirty="0">
                <a:solidFill>
                  <a:srgbClr val="0000FF"/>
                </a:solidFill>
                <a:latin typeface="Times New Roman" panose="02020603050405020304" pitchFamily="18" charset="0"/>
                <a:cs typeface="Times New Roman" panose="02020603050405020304" pitchFamily="18" charset="0"/>
              </a:rPr>
              <a:t>Die Schüler unserer Institution präsentierten ein Programm mit rumänischen Liedern, traditionellen Volkstänzen und nicht zuletzt einen Moment des folkloristischen Theaters (die Ziege)</a:t>
            </a:r>
            <a:r>
              <a:rPr lang="ro-RO" sz="3200" dirty="0">
                <a:solidFill>
                  <a:srgbClr val="0000FF"/>
                </a:solidFill>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a:p>
            <a:pPr lvl="0" algn="just"/>
            <a:r>
              <a:rPr lang="ro-RO" sz="3200" dirty="0">
                <a:solidFill>
                  <a:srgbClr val="0000FF"/>
                </a:solidFill>
                <a:latin typeface="Times New Roman" panose="02020603050405020304" pitchFamily="18" charset="0"/>
                <a:cs typeface="Times New Roman" panose="02020603050405020304" pitchFamily="18" charset="0"/>
              </a:rPr>
              <a:t>  Vielen Dank an alle, die an der Verwirklichung dieses besonderen Moments beteiligt waren: Prof. Dr. Cristina Chiprian (Volkstheater), Prof. Irina Popel (Korallen-Ensemble), Prof. Brînduşa Clapon (Volkstänze). Dank und Glückwünsche an die Schüler Cosmin Horaicu, Irimia David, Irimia Matei, Taga Andrei, Cordun Larisa, Turcu Adrian, Guraliuc Andrei (Volkstheatergruppe XIC), Podianu Alexandra (Make-up XIC), Năstase Adelina XB, Manole Mălina IX D</a:t>
            </a:r>
            <a:r>
              <a:rPr lang="de-DE" sz="3200" dirty="0">
                <a:solidFill>
                  <a:srgbClr val="0000FF"/>
                </a:solidFill>
                <a:latin typeface="Times New Roman" panose="02020603050405020304" pitchFamily="18" charset="0"/>
                <a:cs typeface="Times New Roman" panose="02020603050405020304" pitchFamily="18" charset="0"/>
              </a:rPr>
              <a:t> </a:t>
            </a:r>
            <a:r>
              <a:rPr lang="ro-RO" sz="3200" dirty="0">
                <a:solidFill>
                  <a:srgbClr val="0000FF"/>
                </a:solidFill>
                <a:latin typeface="Times New Roman" panose="02020603050405020304" pitchFamily="18" charset="0"/>
                <a:cs typeface="Times New Roman" panose="02020603050405020304" pitchFamily="18" charset="0"/>
              </a:rPr>
              <a:t>(</a:t>
            </a:r>
            <a:r>
              <a:rPr lang="ro-RO" sz="3200" dirty="0" err="1">
                <a:solidFill>
                  <a:srgbClr val="0000FF"/>
                </a:solidFill>
                <a:latin typeface="Times New Roman" panose="02020603050405020304" pitchFamily="18" charset="0"/>
                <a:cs typeface="Times New Roman" panose="02020603050405020304" pitchFamily="18" charset="0"/>
              </a:rPr>
              <a:t>Interpretation</a:t>
            </a:r>
            <a:r>
              <a:rPr lang="ro-RO" sz="3200" dirty="0">
                <a:solidFill>
                  <a:srgbClr val="0000FF"/>
                </a:solidFill>
                <a:latin typeface="Times New Roman" panose="02020603050405020304" pitchFamily="18" charset="0"/>
                <a:cs typeface="Times New Roman" panose="02020603050405020304" pitchFamily="18" charset="0"/>
              </a:rPr>
              <a:t> </a:t>
            </a:r>
            <a:r>
              <a:rPr lang="de-DE" sz="3200" dirty="0">
                <a:solidFill>
                  <a:srgbClr val="0000FF"/>
                </a:solidFill>
                <a:latin typeface="Times New Roman" panose="02020603050405020304" pitchFamily="18" charset="0"/>
                <a:cs typeface="Times New Roman" panose="02020603050405020304" pitchFamily="18" charset="0"/>
              </a:rPr>
              <a:t>der </a:t>
            </a:r>
            <a:r>
              <a:rPr lang="ro-RO" sz="3200" dirty="0" err="1">
                <a:solidFill>
                  <a:srgbClr val="0000FF"/>
                </a:solidFill>
                <a:latin typeface="Times New Roman" panose="02020603050405020304" pitchFamily="18" charset="0"/>
                <a:cs typeface="Times New Roman" panose="02020603050405020304" pitchFamily="18" charset="0"/>
              </a:rPr>
              <a:t>Volkslieder</a:t>
            </a:r>
            <a:r>
              <a:rPr lang="ro-RO" sz="3200" dirty="0">
                <a:solidFill>
                  <a:srgbClr val="0000FF"/>
                </a:solidFill>
                <a:latin typeface="Times New Roman" panose="02020603050405020304" pitchFamily="18" charset="0"/>
                <a:cs typeface="Times New Roman" panose="02020603050405020304" pitchFamily="18" charset="0"/>
              </a:rPr>
              <a:t>), Klasse 5 Chor und Volkstanzgruppe.</a:t>
            </a:r>
            <a:endParaRPr lang="en-US" sz="3200" dirty="0">
              <a:solidFill>
                <a:srgbClr val="0000FF"/>
              </a:solidFill>
              <a:latin typeface="Times New Roman" panose="02020603050405020304" pitchFamily="18" charset="0"/>
              <a:cs typeface="Times New Roman" panose="02020603050405020304" pitchFamily="18" charset="0"/>
            </a:endParaRPr>
          </a:p>
          <a:p>
            <a:pPr lvl="0" algn="just"/>
            <a:r>
              <a:rPr lang="de-DE" sz="3200" dirty="0">
                <a:solidFill>
                  <a:srgbClr val="0000FF"/>
                </a:solidFill>
                <a:latin typeface="Times New Roman" panose="02020603050405020304" pitchFamily="18" charset="0"/>
                <a:cs typeface="Times New Roman" panose="02020603050405020304" pitchFamily="18" charset="0"/>
              </a:rPr>
              <a:t>Die türkischen Kollegen präsentierten einen Moment türkischer Tänze, die das Publikum begeisterten. Wir danken sowohl den Schülern als auch den koordinierenden Lehrern Ahmet Yüksel und Kenan Saglam für ihre Vorbereitung und ihr Engagement</a:t>
            </a:r>
            <a:r>
              <a:rPr lang="ro-RO" sz="3200" dirty="0">
                <a:solidFill>
                  <a:srgbClr val="0000FF"/>
                </a:solidFill>
                <a:latin typeface="Times New Roman" panose="02020603050405020304" pitchFamily="18" charset="0"/>
                <a:cs typeface="Times New Roman" panose="02020603050405020304" pitchFamily="18" charset="0"/>
              </a:rPr>
              <a:t>. </a:t>
            </a:r>
            <a:endParaRPr lang="en-US" sz="3200" dirty="0">
              <a:solidFill>
                <a:srgbClr val="0000FF"/>
              </a:solidFill>
              <a:latin typeface="Times New Roman" panose="02020603050405020304" pitchFamily="18" charset="0"/>
              <a:cs typeface="Times New Roman" panose="02020603050405020304" pitchFamily="18" charset="0"/>
            </a:endParaRPr>
          </a:p>
          <a:p>
            <a:pPr lvl="0" algn="just"/>
            <a:r>
              <a:rPr lang="de-DE" sz="3200" dirty="0">
                <a:solidFill>
                  <a:srgbClr val="0000FF"/>
                </a:solidFill>
                <a:latin typeface="Times New Roman" panose="02020603050405020304" pitchFamily="18" charset="0"/>
                <a:cs typeface="Times New Roman" panose="02020603050405020304" pitchFamily="18" charset="0"/>
              </a:rPr>
              <a:t>All dies hat zu einem Austausch kultureller Erfahrungen geführt, daher wollten die Schüler die verschiedenen Tanztechniken kennenlernen, die während der Projektdauer zur Verbesserung der sozialen Interaktion führten.</a:t>
            </a:r>
            <a:endParaRPr lang="en-US" sz="3200" dirty="0">
              <a:solidFill>
                <a:srgbClr val="0000FF"/>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00688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E55D1F7C-4A44-41B2-93BE-2AA60E8F301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28519" y="2707852"/>
            <a:ext cx="5157787" cy="3384836"/>
          </a:xfrm>
          <a:prstGeom prst="rect">
            <a:avLst/>
          </a:prstGeom>
          <a:ln w="88900" cap="sq" cmpd="thickThin">
            <a:solidFill>
              <a:srgbClr val="000000"/>
            </a:solidFill>
            <a:prstDash val="solid"/>
            <a:miter lim="800000"/>
          </a:ln>
          <a:effectLst>
            <a:innerShdw blurRad="76200">
              <a:srgbClr val="000000"/>
            </a:innerShdw>
          </a:effectLst>
        </p:spPr>
      </p:pic>
      <p:pic>
        <p:nvPicPr>
          <p:cNvPr id="16" name="Content Placeholder 15">
            <a:extLst>
              <a:ext uri="{FF2B5EF4-FFF2-40B4-BE49-F238E27FC236}">
                <a16:creationId xmlns:a16="http://schemas.microsoft.com/office/drawing/2014/main" id="{1DB7D2EF-AFAE-4862-AC25-F50D0EF4C15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48564" y="3580572"/>
            <a:ext cx="4339924" cy="2420178"/>
          </a:xfrm>
          <a:prstGeom prst="rect">
            <a:avLst/>
          </a:prstGeom>
          <a:ln w="88900" cap="sq" cmpd="thickThin">
            <a:solidFill>
              <a:srgbClr val="000000"/>
            </a:solidFill>
            <a:prstDash val="solid"/>
            <a:miter lim="800000"/>
          </a:ln>
          <a:effectLst>
            <a:innerShdw blurRad="76200">
              <a:srgbClr val="000000"/>
            </a:innerShdw>
          </a:effectLst>
        </p:spPr>
      </p:pic>
      <p:pic>
        <p:nvPicPr>
          <p:cNvPr id="18" name="Picture 17">
            <a:extLst>
              <a:ext uri="{FF2B5EF4-FFF2-40B4-BE49-F238E27FC236}">
                <a16:creationId xmlns:a16="http://schemas.microsoft.com/office/drawing/2014/main" id="{4B14F880-5F84-4CB6-A74A-89A82FF6A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3512" y="921292"/>
            <a:ext cx="4482794" cy="2502176"/>
          </a:xfrm>
          <a:prstGeom prst="rect">
            <a:avLst/>
          </a:prstGeom>
          <a:ln w="88900" cap="sq" cmpd="thickThin">
            <a:solidFill>
              <a:srgbClr val="000000"/>
            </a:solidFill>
            <a:prstDash val="solid"/>
            <a:miter lim="800000"/>
          </a:ln>
          <a:effectLst>
            <a:innerShdw blurRad="76200">
              <a:srgbClr val="000000"/>
            </a:innerShdw>
          </a:effectLst>
        </p:spPr>
      </p:pic>
      <p:pic>
        <p:nvPicPr>
          <p:cNvPr id="20" name="Picture 19">
            <a:extLst>
              <a:ext uri="{FF2B5EF4-FFF2-40B4-BE49-F238E27FC236}">
                <a16:creationId xmlns:a16="http://schemas.microsoft.com/office/drawing/2014/main" id="{B10DDF31-AE15-44BF-ACFC-7AA15336D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5088" y="921292"/>
            <a:ext cx="4343400" cy="250217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90051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8C20C9-1F6D-4883-93BF-51F172339BDF}"/>
              </a:ext>
            </a:extLst>
          </p:cNvPr>
          <p:cNvSpPr>
            <a:spLocks noGrp="1"/>
          </p:cNvSpPr>
          <p:nvPr>
            <p:ph type="title"/>
          </p:nvPr>
        </p:nvSpPr>
        <p:spPr>
          <a:xfrm>
            <a:off x="838201" y="345811"/>
            <a:ext cx="5120561" cy="1018922"/>
          </a:xfrm>
        </p:spPr>
        <p:txBody>
          <a:bodyPr vert="horz" lIns="91440" tIns="45720" rIns="91440" bIns="45720" rtlCol="0" anchor="ctr">
            <a:normAutofit/>
          </a:bodyPr>
          <a:lstStyle/>
          <a:p>
            <a:r>
              <a:rPr lang="en-US" sz="3600" kern="1200" dirty="0">
                <a:solidFill>
                  <a:srgbClr val="0000FF"/>
                </a:solidFill>
                <a:latin typeface="Century Gothic" panose="020B0502020202020204" pitchFamily="34" charset="0"/>
              </a:rPr>
              <a:t>DER DRITTE TAG</a:t>
            </a:r>
          </a:p>
        </p:txBody>
      </p:sp>
      <p:sp>
        <p:nvSpPr>
          <p:cNvPr id="3" name="Content Placeholder 2">
            <a:extLst>
              <a:ext uri="{FF2B5EF4-FFF2-40B4-BE49-F238E27FC236}">
                <a16:creationId xmlns:a16="http://schemas.microsoft.com/office/drawing/2014/main" id="{66E1FDB4-462D-42F7-86FE-CAD8AD8958B8}"/>
              </a:ext>
            </a:extLst>
          </p:cNvPr>
          <p:cNvSpPr>
            <a:spLocks noGrp="1"/>
          </p:cNvSpPr>
          <p:nvPr>
            <p:ph sz="half" idx="1"/>
          </p:nvPr>
        </p:nvSpPr>
        <p:spPr>
          <a:xfrm>
            <a:off x="838201" y="1825625"/>
            <a:ext cx="5092194" cy="4351338"/>
          </a:xfrm>
        </p:spPr>
        <p:txBody>
          <a:bodyPr vert="horz" lIns="91440" tIns="45720" rIns="91440" bIns="45720" rtlCol="0">
            <a:noAutofit/>
          </a:bodyPr>
          <a:lstStyle/>
          <a:p>
            <a:pPr marL="0" algn="just"/>
            <a:r>
              <a:rPr lang="en-US" sz="1800" dirty="0">
                <a:solidFill>
                  <a:srgbClr val="0000FF"/>
                </a:solidFill>
                <a:latin typeface="Times New Roman" panose="02020603050405020304" pitchFamily="18" charset="0"/>
                <a:cs typeface="Times New Roman" panose="02020603050405020304" pitchFamily="18" charset="0"/>
              </a:rPr>
              <a:t>URAUFFÜHRUNG DER OPER</a:t>
            </a:r>
          </a:p>
          <a:p>
            <a:pPr marL="0" algn="just"/>
            <a:r>
              <a:rPr lang="en-US" sz="1800" dirty="0">
                <a:solidFill>
                  <a:srgbClr val="0000FF"/>
                </a:solidFill>
                <a:latin typeface="Times New Roman" panose="02020603050405020304" pitchFamily="18" charset="0"/>
                <a:cs typeface="Times New Roman" panose="02020603050405020304" pitchFamily="18" charset="0"/>
              </a:rPr>
              <a:t> „ECATERINA TEODOROIU”</a:t>
            </a:r>
          </a:p>
          <a:p>
            <a:pPr lvl="0" algn="just"/>
            <a:r>
              <a:rPr lang="en-US" sz="1800" dirty="0" err="1">
                <a:solidFill>
                  <a:srgbClr val="0000FF"/>
                </a:solidFill>
                <a:latin typeface="Times New Roman" panose="02020603050405020304" pitchFamily="18" charset="0"/>
                <a:cs typeface="Times New Roman" panose="02020603050405020304" pitchFamily="18" charset="0"/>
              </a:rPr>
              <a:t>Ecaterina</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Teodoroiu</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ist</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eine</a:t>
            </a:r>
            <a:r>
              <a:rPr lang="en-US" sz="1800" dirty="0">
                <a:solidFill>
                  <a:srgbClr val="0000FF"/>
                </a:solidFill>
                <a:latin typeface="Times New Roman" panose="02020603050405020304" pitchFamily="18" charset="0"/>
                <a:cs typeface="Times New Roman" panose="02020603050405020304" pitchFamily="18" charset="0"/>
              </a:rPr>
              <a:t> der </a:t>
            </a:r>
            <a:r>
              <a:rPr lang="en-US" sz="1800" dirty="0" err="1">
                <a:solidFill>
                  <a:srgbClr val="0000FF"/>
                </a:solidFill>
                <a:latin typeface="Times New Roman" panose="02020603050405020304" pitchFamily="18" charset="0"/>
                <a:cs typeface="Times New Roman" panose="02020603050405020304" pitchFamily="18" charset="0"/>
              </a:rPr>
              <a:t>authentischsten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Heldinnen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unserer</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Zeitgeschichte</a:t>
            </a:r>
            <a:r>
              <a:rPr lang="en-US" sz="1800" dirty="0">
                <a:solidFill>
                  <a:srgbClr val="0000FF"/>
                </a:solidFill>
                <a:latin typeface="Times New Roman" panose="02020603050405020304" pitchFamily="18" charset="0"/>
                <a:cs typeface="Times New Roman" panose="02020603050405020304" pitchFamily="18" charset="0"/>
              </a:rPr>
              <a:t>. So </a:t>
            </a:r>
            <a:r>
              <a:rPr lang="en-US" sz="1800" dirty="0" err="1">
                <a:solidFill>
                  <a:srgbClr val="0000FF"/>
                </a:solidFill>
                <a:latin typeface="Times New Roman" panose="02020603050405020304" pitchFamily="18" charset="0"/>
                <a:cs typeface="Times New Roman" panose="02020603050405020304" pitchFamily="18" charset="0"/>
              </a:rPr>
              <a:t>führte</a:t>
            </a:r>
            <a:r>
              <a:rPr lang="en-US" sz="1800" dirty="0">
                <a:solidFill>
                  <a:srgbClr val="0000FF"/>
                </a:solidFill>
                <a:latin typeface="Times New Roman" panose="02020603050405020304" pitchFamily="18" charset="0"/>
                <a:cs typeface="Times New Roman" panose="02020603050405020304" pitchFamily="18" charset="0"/>
              </a:rPr>
              <a:t> die </a:t>
            </a:r>
            <a:r>
              <a:rPr lang="en-US" sz="1800" dirty="0" err="1">
                <a:solidFill>
                  <a:srgbClr val="0000FF"/>
                </a:solidFill>
                <a:latin typeface="Times New Roman" panose="02020603050405020304" pitchFamily="18" charset="0"/>
                <a:cs typeface="Times New Roman" panose="02020603050405020304" pitchFamily="18" charset="0"/>
              </a:rPr>
              <a:t>Eröffnung</a:t>
            </a:r>
            <a:r>
              <a:rPr lang="en-US" sz="1800" dirty="0">
                <a:solidFill>
                  <a:srgbClr val="0000FF"/>
                </a:solidFill>
                <a:latin typeface="Times New Roman" panose="02020603050405020304" pitchFamily="18" charset="0"/>
                <a:cs typeface="Times New Roman" panose="02020603050405020304" pitchFamily="18" charset="0"/>
              </a:rPr>
              <a:t> der Premiere </a:t>
            </a:r>
            <a:r>
              <a:rPr lang="en-US" sz="1800" dirty="0" err="1">
                <a:solidFill>
                  <a:srgbClr val="0000FF"/>
                </a:solidFill>
                <a:latin typeface="Times New Roman" panose="02020603050405020304" pitchFamily="18" charset="0"/>
                <a:cs typeface="Times New Roman" panose="02020603050405020304" pitchFamily="18" charset="0"/>
              </a:rPr>
              <a:t>zur</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Entdeckung</a:t>
            </a:r>
            <a:r>
              <a:rPr lang="en-US" sz="1800" dirty="0">
                <a:solidFill>
                  <a:srgbClr val="0000FF"/>
                </a:solidFill>
                <a:latin typeface="Times New Roman" panose="02020603050405020304" pitchFamily="18" charset="0"/>
                <a:cs typeface="Times New Roman" panose="02020603050405020304" pitchFamily="18" charset="0"/>
              </a:rPr>
              <a:t> der </a:t>
            </a:r>
            <a:r>
              <a:rPr lang="en-US" sz="1800" dirty="0" err="1">
                <a:solidFill>
                  <a:srgbClr val="0000FF"/>
                </a:solidFill>
                <a:latin typeface="Times New Roman" panose="02020603050405020304" pitchFamily="18" charset="0"/>
                <a:cs typeface="Times New Roman" panose="02020603050405020304" pitchFamily="18" charset="0"/>
              </a:rPr>
              <a:t>Geschichte</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Rumäniens</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während</a:t>
            </a:r>
            <a:r>
              <a:rPr lang="en-US" sz="1800" dirty="0">
                <a:solidFill>
                  <a:srgbClr val="0000FF"/>
                </a:solidFill>
                <a:latin typeface="Times New Roman" panose="02020603050405020304" pitchFamily="18" charset="0"/>
                <a:cs typeface="Times New Roman" panose="02020603050405020304" pitchFamily="18" charset="0"/>
              </a:rPr>
              <a:t> des </a:t>
            </a:r>
            <a:r>
              <a:rPr lang="en-US" sz="1800" dirty="0" err="1">
                <a:solidFill>
                  <a:srgbClr val="0000FF"/>
                </a:solidFill>
                <a:latin typeface="Times New Roman" panose="02020603050405020304" pitchFamily="18" charset="0"/>
                <a:cs typeface="Times New Roman" panose="02020603050405020304" pitchFamily="18" charset="0"/>
              </a:rPr>
              <a:t>Ersten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Weltkrieges</a:t>
            </a:r>
            <a:r>
              <a:rPr lang="en-US" sz="1800" dirty="0">
                <a:solidFill>
                  <a:srgbClr val="0000FF"/>
                </a:solidFill>
                <a:latin typeface="Times New Roman" panose="02020603050405020304" pitchFamily="18" charset="0"/>
                <a:cs typeface="Times New Roman" panose="02020603050405020304" pitchFamily="18" charset="0"/>
              </a:rPr>
              <a:t> und </a:t>
            </a:r>
            <a:r>
              <a:rPr lang="en-US" sz="1800" dirty="0" err="1">
                <a:solidFill>
                  <a:srgbClr val="0000FF"/>
                </a:solidFill>
                <a:latin typeface="Times New Roman" panose="02020603050405020304" pitchFamily="18" charset="0"/>
                <a:cs typeface="Times New Roman" panose="02020603050405020304" pitchFamily="18" charset="0"/>
              </a:rPr>
              <a:t>zum</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Verständnis</a:t>
            </a:r>
            <a:r>
              <a:rPr lang="en-US" sz="1800" dirty="0">
                <a:solidFill>
                  <a:srgbClr val="0000FF"/>
                </a:solidFill>
                <a:latin typeface="Times New Roman" panose="02020603050405020304" pitchFamily="18" charset="0"/>
                <a:cs typeface="Times New Roman" panose="02020603050405020304" pitchFamily="18" charset="0"/>
              </a:rPr>
              <a:t> der </a:t>
            </a:r>
            <a:r>
              <a:rPr lang="en-US" sz="1800" dirty="0" err="1">
                <a:solidFill>
                  <a:srgbClr val="0000FF"/>
                </a:solidFill>
                <a:latin typeface="Times New Roman" panose="02020603050405020304" pitchFamily="18" charset="0"/>
                <a:cs typeface="Times New Roman" panose="02020603050405020304" pitchFamily="18" charset="0"/>
              </a:rPr>
              <a:t>Bedeutung</a:t>
            </a:r>
            <a:r>
              <a:rPr lang="en-US" sz="1800" dirty="0">
                <a:solidFill>
                  <a:srgbClr val="0000FF"/>
                </a:solidFill>
                <a:latin typeface="Times New Roman" panose="02020603050405020304" pitchFamily="18" charset="0"/>
                <a:cs typeface="Times New Roman" panose="02020603050405020304" pitchFamily="18" charset="0"/>
              </a:rPr>
              <a:t> des 100-jährigen </a:t>
            </a:r>
            <a:r>
              <a:rPr lang="en-US" sz="1800" dirty="0" err="1">
                <a:solidFill>
                  <a:srgbClr val="0000FF"/>
                </a:solidFill>
                <a:latin typeface="Times New Roman" panose="02020603050405020304" pitchFamily="18" charset="0"/>
                <a:cs typeface="Times New Roman" panose="02020603050405020304" pitchFamily="18" charset="0"/>
              </a:rPr>
              <a:t>Jubiläums</a:t>
            </a:r>
            <a:r>
              <a:rPr lang="en-US" sz="1800" dirty="0">
                <a:solidFill>
                  <a:srgbClr val="0000FF"/>
                </a:solidFill>
                <a:latin typeface="Times New Roman" panose="02020603050405020304" pitchFamily="18" charset="0"/>
                <a:cs typeface="Times New Roman" panose="02020603050405020304" pitchFamily="18" charset="0"/>
              </a:rPr>
              <a:t> der </a:t>
            </a:r>
            <a:r>
              <a:rPr lang="en-US" sz="1800" dirty="0" err="1">
                <a:solidFill>
                  <a:srgbClr val="0000FF"/>
                </a:solidFill>
                <a:latin typeface="Times New Roman" panose="02020603050405020304" pitchFamily="18" charset="0"/>
                <a:cs typeface="Times New Roman" panose="02020603050405020304" pitchFamily="18" charset="0"/>
              </a:rPr>
              <a:t>Großen</a:t>
            </a:r>
            <a:r>
              <a:rPr lang="en-US" sz="1800" dirty="0">
                <a:solidFill>
                  <a:srgbClr val="0000FF"/>
                </a:solidFill>
                <a:latin typeface="Times New Roman" panose="02020603050405020304" pitchFamily="18" charset="0"/>
                <a:cs typeface="Times New Roman" panose="02020603050405020304" pitchFamily="18" charset="0"/>
              </a:rPr>
              <a:t> Union und die </a:t>
            </a:r>
            <a:r>
              <a:rPr lang="en-US" sz="1800" dirty="0" err="1">
                <a:solidFill>
                  <a:srgbClr val="0000FF"/>
                </a:solidFill>
                <a:latin typeface="Times New Roman" panose="02020603050405020304" pitchFamily="18" charset="0"/>
                <a:cs typeface="Times New Roman" panose="02020603050405020304" pitchFamily="18" charset="0"/>
              </a:rPr>
              <a:t>geschichtliche</a:t>
            </a:r>
            <a:r>
              <a:rPr lang="en-US" sz="1800" dirty="0">
                <a:solidFill>
                  <a:srgbClr val="0000FF"/>
                </a:solidFill>
                <a:latin typeface="Times New Roman" panose="02020603050405020304" pitchFamily="18" charset="0"/>
                <a:cs typeface="Times New Roman" panose="02020603050405020304" pitchFamily="18" charset="0"/>
              </a:rPr>
              <a:t> Rolle </a:t>
            </a:r>
            <a:r>
              <a:rPr lang="en-US" sz="1800" dirty="0" err="1">
                <a:solidFill>
                  <a:srgbClr val="0000FF"/>
                </a:solidFill>
                <a:latin typeface="Times New Roman" panose="02020603050405020304" pitchFamily="18" charset="0"/>
                <a:cs typeface="Times New Roman" panose="02020603050405020304" pitchFamily="18" charset="0"/>
              </a:rPr>
              <a:t>dieser</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nationalen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Heldin</a:t>
            </a:r>
            <a:r>
              <a:rPr lang="en-US" sz="1800" dirty="0">
                <a:solidFill>
                  <a:srgbClr val="0000FF"/>
                </a:solidFill>
                <a:latin typeface="Times New Roman" panose="02020603050405020304" pitchFamily="18" charset="0"/>
                <a:cs typeface="Times New Roman" panose="02020603050405020304" pitchFamily="18" charset="0"/>
              </a:rPr>
              <a:t>.</a:t>
            </a:r>
          </a:p>
          <a:p>
            <a:pPr lvl="0" algn="just"/>
            <a:r>
              <a:rPr lang="en-US" sz="1800" dirty="0">
                <a:solidFill>
                  <a:srgbClr val="0000FF"/>
                </a:solidFill>
                <a:latin typeface="Times New Roman" panose="02020603050405020304" pitchFamily="18" charset="0"/>
                <a:cs typeface="Times New Roman" panose="02020603050405020304" pitchFamily="18" charset="0"/>
              </a:rPr>
              <a:t>Die Show </a:t>
            </a:r>
            <a:r>
              <a:rPr lang="en-US" sz="1800" dirty="0" err="1">
                <a:solidFill>
                  <a:srgbClr val="0000FF"/>
                </a:solidFill>
                <a:latin typeface="Times New Roman" panose="02020603050405020304" pitchFamily="18" charset="0"/>
                <a:cs typeface="Times New Roman" panose="02020603050405020304" pitchFamily="18" charset="0"/>
              </a:rPr>
              <a:t>wurde</a:t>
            </a:r>
            <a:r>
              <a:rPr lang="en-US" sz="1800" dirty="0">
                <a:solidFill>
                  <a:srgbClr val="0000FF"/>
                </a:solidFill>
                <a:latin typeface="Times New Roman" panose="02020603050405020304" pitchFamily="18" charset="0"/>
                <a:cs typeface="Times New Roman" panose="02020603050405020304" pitchFamily="18" charset="0"/>
              </a:rPr>
              <a:t> von </a:t>
            </a:r>
            <a:r>
              <a:rPr lang="en-US" sz="1800" dirty="0" err="1">
                <a:solidFill>
                  <a:srgbClr val="0000FF"/>
                </a:solidFill>
                <a:latin typeface="Times New Roman" panose="02020603050405020304" pitchFamily="18" charset="0"/>
                <a:cs typeface="Times New Roman" panose="02020603050405020304" pitchFamily="18" charset="0"/>
              </a:rPr>
              <a:t>einem</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jungen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Kreationsteam</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inszeniert</a:t>
            </a:r>
            <a:r>
              <a:rPr lang="en-US" sz="1800" dirty="0">
                <a:solidFill>
                  <a:srgbClr val="0000FF"/>
                </a:solidFill>
                <a:latin typeface="Times New Roman" panose="02020603050405020304" pitchFamily="18" charset="0"/>
                <a:cs typeface="Times New Roman" panose="02020603050405020304" pitchFamily="18" charset="0"/>
              </a:rPr>
              <a:t>, das die </a:t>
            </a:r>
            <a:r>
              <a:rPr lang="en-US" sz="1800" dirty="0" err="1">
                <a:solidFill>
                  <a:srgbClr val="0000FF"/>
                </a:solidFill>
                <a:latin typeface="Times New Roman" panose="02020603050405020304" pitchFamily="18" charset="0"/>
                <a:cs typeface="Times New Roman" panose="02020603050405020304" pitchFamily="18" charset="0"/>
              </a:rPr>
              <a:t>dramatische</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Geschichte</a:t>
            </a:r>
            <a:r>
              <a:rPr lang="en-US" sz="1800" dirty="0">
                <a:solidFill>
                  <a:srgbClr val="0000FF"/>
                </a:solidFill>
                <a:latin typeface="Times New Roman" panose="02020603050405020304" pitchFamily="18" charset="0"/>
                <a:cs typeface="Times New Roman" panose="02020603050405020304" pitchFamily="18" charset="0"/>
              </a:rPr>
              <a:t> von </a:t>
            </a:r>
            <a:r>
              <a:rPr lang="en-US" sz="1800" dirty="0" err="1">
                <a:solidFill>
                  <a:srgbClr val="0000FF"/>
                </a:solidFill>
                <a:latin typeface="Times New Roman" panose="02020603050405020304" pitchFamily="18" charset="0"/>
                <a:cs typeface="Times New Roman" panose="02020603050405020304" pitchFamily="18" charset="0"/>
              </a:rPr>
              <a:t>Ecaterina</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Teodoroiu</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repräsentierte</a:t>
            </a:r>
            <a:r>
              <a:rPr lang="en-US" sz="1800" dirty="0">
                <a:solidFill>
                  <a:srgbClr val="0000FF"/>
                </a:solidFill>
                <a:latin typeface="Times New Roman" panose="02020603050405020304" pitchFamily="18" charset="0"/>
                <a:cs typeface="Times New Roman" panose="02020603050405020304" pitchFamily="18" charset="0"/>
              </a:rPr>
              <a:t>. Die </a:t>
            </a:r>
            <a:r>
              <a:rPr lang="en-US" sz="1800" dirty="0" err="1">
                <a:solidFill>
                  <a:srgbClr val="0000FF"/>
                </a:solidFill>
                <a:latin typeface="Times New Roman" panose="02020603050405020304" pitchFamily="18" charset="0"/>
                <a:cs typeface="Times New Roman" panose="02020603050405020304" pitchFamily="18" charset="0"/>
              </a:rPr>
              <a:t>Rumänische</a:t>
            </a:r>
            <a:r>
              <a:rPr lang="en-US" sz="1800" dirty="0">
                <a:solidFill>
                  <a:srgbClr val="0000FF"/>
                </a:solidFill>
                <a:latin typeface="Times New Roman" panose="02020603050405020304" pitchFamily="18" charset="0"/>
                <a:cs typeface="Times New Roman" panose="02020603050405020304" pitchFamily="18" charset="0"/>
              </a:rPr>
              <a:t> National </a:t>
            </a:r>
            <a:r>
              <a:rPr lang="en-US" sz="1800" dirty="0" err="1">
                <a:solidFill>
                  <a:srgbClr val="0000FF"/>
                </a:solidFill>
                <a:latin typeface="Times New Roman" panose="02020603050405020304" pitchFamily="18" charset="0"/>
                <a:cs typeface="Times New Roman" panose="02020603050405020304" pitchFamily="18" charset="0"/>
              </a:rPr>
              <a:t>Oper</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aus</a:t>
            </a:r>
            <a:r>
              <a:rPr lang="en-US" sz="1800" dirty="0">
                <a:solidFill>
                  <a:srgbClr val="0000FF"/>
                </a:solidFill>
                <a:latin typeface="Times New Roman" panose="02020603050405020304" pitchFamily="18" charset="0"/>
                <a:cs typeface="Times New Roman" panose="02020603050405020304" pitchFamily="18" charset="0"/>
              </a:rPr>
              <a:t> Iasi </a:t>
            </a:r>
            <a:r>
              <a:rPr lang="en-US" sz="1800" dirty="0" err="1">
                <a:solidFill>
                  <a:srgbClr val="0000FF"/>
                </a:solidFill>
                <a:latin typeface="Times New Roman" panose="02020603050405020304" pitchFamily="18" charset="0"/>
                <a:cs typeface="Times New Roman" panose="02020603050405020304" pitchFamily="18" charset="0"/>
              </a:rPr>
              <a:t>beherbergte</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auch</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eine</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Ausstellung</a:t>
            </a:r>
            <a:r>
              <a:rPr lang="en-US" sz="1800" dirty="0">
                <a:solidFill>
                  <a:srgbClr val="0000FF"/>
                </a:solidFill>
                <a:latin typeface="Times New Roman" panose="02020603050405020304" pitchFamily="18" charset="0"/>
                <a:cs typeface="Times New Roman" panose="02020603050405020304" pitchFamily="18" charset="0"/>
              </a:rPr>
              <a:t> von </a:t>
            </a:r>
            <a:r>
              <a:rPr lang="en-US" sz="1800" dirty="0" err="1">
                <a:solidFill>
                  <a:srgbClr val="0000FF"/>
                </a:solidFill>
                <a:latin typeface="Times New Roman" panose="02020603050405020304" pitchFamily="18" charset="0"/>
                <a:cs typeface="Times New Roman" panose="02020603050405020304" pitchFamily="18" charset="0"/>
              </a:rPr>
              <a:t>persönlichen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Gegenständen</a:t>
            </a:r>
            <a:r>
              <a:rPr lang="en-US" sz="1800" dirty="0">
                <a:solidFill>
                  <a:srgbClr val="0000FF"/>
                </a:solidFill>
                <a:latin typeface="Times New Roman" panose="02020603050405020304" pitchFamily="18" charset="0"/>
                <a:cs typeface="Times New Roman" panose="02020603050405020304" pitchFamily="18" charset="0"/>
              </a:rPr>
              <a:t>, die der “</a:t>
            </a:r>
            <a:r>
              <a:rPr lang="en-US" sz="1800" dirty="0" err="1">
                <a:solidFill>
                  <a:srgbClr val="0000FF"/>
                </a:solidFill>
                <a:latin typeface="Times New Roman" panose="02020603050405020304" pitchFamily="18" charset="0"/>
                <a:cs typeface="Times New Roman" panose="02020603050405020304" pitchFamily="18" charset="0"/>
              </a:rPr>
              <a:t>Heldin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aus</a:t>
            </a:r>
            <a:r>
              <a:rPr lang="en-US" sz="1800" dirty="0">
                <a:solidFill>
                  <a:srgbClr val="0000FF"/>
                </a:solidFill>
                <a:latin typeface="Times New Roman" panose="02020603050405020304" pitchFamily="18" charset="0"/>
                <a:cs typeface="Times New Roman" panose="02020603050405020304" pitchFamily="18" charset="0"/>
              </a:rPr>
              <a:t> Jiu” , </a:t>
            </a:r>
            <a:r>
              <a:rPr lang="en-US" sz="1800" dirty="0" err="1">
                <a:solidFill>
                  <a:srgbClr val="0000FF"/>
                </a:solidFill>
                <a:latin typeface="Times New Roman" panose="02020603050405020304" pitchFamily="18" charset="0"/>
                <a:cs typeface="Times New Roman" panose="02020603050405020304" pitchFamily="18" charset="0"/>
              </a:rPr>
              <a:t>Ecaterina</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Teodoroiu</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gehörten</a:t>
            </a:r>
            <a:r>
              <a:rPr lang="en-US" sz="1800" dirty="0">
                <a:solidFill>
                  <a:srgbClr val="0000FF"/>
                </a:solidFill>
                <a:latin typeface="Times New Roman" panose="02020603050405020304" pitchFamily="18" charset="0"/>
                <a:cs typeface="Times New Roman" panose="02020603050405020304" pitchFamily="18" charset="0"/>
              </a:rPr>
              <a:t>.</a:t>
            </a:r>
            <a:endParaRPr lang="en-US" sz="1800" b="1" dirty="0">
              <a:solidFill>
                <a:srgbClr val="0000FF"/>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BE672179-E8B9-4421-ADDF-6CCC184FEA8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029" r="12059"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7"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a:extLst>
              <a:ext uri="{FF2B5EF4-FFF2-40B4-BE49-F238E27FC236}">
                <a16:creationId xmlns:a16="http://schemas.microsoft.com/office/drawing/2014/main" id="{515837A5-BAB6-4A2C-965C-57F6607BF407}"/>
              </a:ext>
            </a:extLst>
          </p:cNvPr>
          <p:cNvPicPr>
            <a:picLocks noChangeAspect="1"/>
          </p:cNvPicPr>
          <p:nvPr/>
        </p:nvPicPr>
        <p:blipFill rotWithShape="1">
          <a:blip r:embed="rId3">
            <a:extLst>
              <a:ext uri="{28A0092B-C50C-407E-A947-70E740481C1C}">
                <a14:useLocalDpi xmlns:a14="http://schemas.microsoft.com/office/drawing/2010/main" val="0"/>
              </a:ext>
            </a:extLst>
          </a:blip>
          <a:srcRect l="2896" r="9349"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183793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E58B1EF-1C0E-4D1D-B65F-98FB51862F71}"/>
              </a:ext>
            </a:extLst>
          </p:cNvPr>
          <p:cNvSpPr>
            <a:spLocks noGrp="1"/>
          </p:cNvSpPr>
          <p:nvPr>
            <p:ph type="title"/>
          </p:nvPr>
        </p:nvSpPr>
        <p:spPr>
          <a:xfrm>
            <a:off x="838201" y="345811"/>
            <a:ext cx="5120561" cy="1018922"/>
          </a:xfrm>
        </p:spPr>
        <p:txBody>
          <a:bodyPr>
            <a:normAutofit fontScale="90000"/>
          </a:bodyPr>
          <a:lstStyle/>
          <a:p>
            <a:br>
              <a:rPr lang="ro-RO" b="1" dirty="0"/>
            </a:br>
            <a:r>
              <a:rPr lang="ro-RO" b="1" dirty="0"/>
              <a:t> </a:t>
            </a:r>
            <a:r>
              <a:rPr lang="ro-RO" sz="4000" dirty="0">
                <a:solidFill>
                  <a:srgbClr val="0000FF"/>
                </a:solidFill>
                <a:latin typeface="Century Gothic" panose="020B0502020202020204" pitchFamily="34" charset="0"/>
              </a:rPr>
              <a:t>DE</a:t>
            </a:r>
            <a:r>
              <a:rPr lang="de-DE" sz="4000" dirty="0">
                <a:solidFill>
                  <a:srgbClr val="0000FF"/>
                </a:solidFill>
                <a:latin typeface="Century Gothic" panose="020B0502020202020204" pitchFamily="34" charset="0"/>
              </a:rPr>
              <a:t>R</a:t>
            </a:r>
            <a:r>
              <a:rPr lang="ro-RO" sz="4000" dirty="0">
                <a:solidFill>
                  <a:srgbClr val="0000FF"/>
                </a:solidFill>
                <a:latin typeface="Century Gothic" panose="020B0502020202020204" pitchFamily="34" charset="0"/>
              </a:rPr>
              <a:t> </a:t>
            </a:r>
            <a:r>
              <a:rPr lang="de-DE" sz="4000" dirty="0">
                <a:solidFill>
                  <a:srgbClr val="0000FF"/>
                </a:solidFill>
                <a:latin typeface="Century Gothic" panose="020B0502020202020204" pitchFamily="34" charset="0"/>
              </a:rPr>
              <a:t>VIERTE</a:t>
            </a:r>
            <a:r>
              <a:rPr lang="ro-RO" sz="4000" dirty="0">
                <a:solidFill>
                  <a:srgbClr val="0000FF"/>
                </a:solidFill>
                <a:latin typeface="Century Gothic" panose="020B0502020202020204" pitchFamily="34" charset="0"/>
              </a:rPr>
              <a:t> </a:t>
            </a:r>
            <a:r>
              <a:rPr lang="en-US" sz="4000" dirty="0">
                <a:solidFill>
                  <a:srgbClr val="0000FF"/>
                </a:solidFill>
                <a:latin typeface="Century Gothic" panose="020B0502020202020204" pitchFamily="34" charset="0"/>
              </a:rPr>
              <a:t>TAG</a:t>
            </a:r>
          </a:p>
        </p:txBody>
      </p:sp>
      <p:sp>
        <p:nvSpPr>
          <p:cNvPr id="6" name="Content Placeholder 5">
            <a:extLst>
              <a:ext uri="{FF2B5EF4-FFF2-40B4-BE49-F238E27FC236}">
                <a16:creationId xmlns:a16="http://schemas.microsoft.com/office/drawing/2014/main" id="{BAFEF6F8-390C-4507-8ECF-4A95BCB19F19}"/>
              </a:ext>
            </a:extLst>
          </p:cNvPr>
          <p:cNvSpPr>
            <a:spLocks noGrp="1"/>
          </p:cNvSpPr>
          <p:nvPr>
            <p:ph idx="1"/>
          </p:nvPr>
        </p:nvSpPr>
        <p:spPr>
          <a:xfrm>
            <a:off x="838201" y="1825624"/>
            <a:ext cx="5092194" cy="4686565"/>
          </a:xfrm>
        </p:spPr>
        <p:txBody>
          <a:bodyPr>
            <a:normAutofit fontScale="92500" lnSpcReduction="10000"/>
          </a:bodyPr>
          <a:lstStyle/>
          <a:p>
            <a:pPr marL="0" indent="0">
              <a:buNone/>
            </a:pPr>
            <a:endParaRPr lang="en-US" sz="1500" dirty="0">
              <a:latin typeface="Times New Roman" panose="02020603050405020304" pitchFamily="18" charset="0"/>
              <a:cs typeface="Times New Roman" panose="02020603050405020304" pitchFamily="18" charset="0"/>
            </a:endParaRPr>
          </a:p>
          <a:p>
            <a:pPr marL="0" indent="0" algn="just">
              <a:buNone/>
            </a:pPr>
            <a:r>
              <a:rPr lang="en-US" sz="1900" dirty="0">
                <a:solidFill>
                  <a:srgbClr val="0000FF"/>
                </a:solidFill>
                <a:latin typeface="Times New Roman" panose="02020603050405020304" pitchFamily="18" charset="0"/>
                <a:cs typeface="Times New Roman" panose="02020603050405020304" pitchFamily="18" charset="0"/>
              </a:rPr>
              <a:t>ERSTER TEIL DES TAGES</a:t>
            </a:r>
          </a:p>
          <a:p>
            <a:pPr lvl="0" algn="just"/>
            <a:r>
              <a:rPr lang="de-DE" sz="1900" dirty="0">
                <a:solidFill>
                  <a:srgbClr val="0000FF"/>
                </a:solidFill>
                <a:latin typeface="Times New Roman" panose="02020603050405020304" pitchFamily="18" charset="0"/>
                <a:cs typeface="Times New Roman" panose="02020603050405020304" pitchFamily="18" charset="0"/>
              </a:rPr>
              <a:t>Der Samstag war etwas Besonderes für das Projektteam </a:t>
            </a:r>
            <a:r>
              <a:rPr lang="de-DE" sz="1900" i="1" dirty="0">
                <a:solidFill>
                  <a:srgbClr val="0000FF"/>
                </a:solidFill>
                <a:latin typeface="Times New Roman" panose="02020603050405020304" pitchFamily="18" charset="0"/>
                <a:cs typeface="Times New Roman" panose="02020603050405020304" pitchFamily="18" charset="0"/>
              </a:rPr>
              <a:t>Zwischen den Kulturen</a:t>
            </a:r>
            <a:r>
              <a:rPr lang="de-DE" sz="1900" dirty="0">
                <a:solidFill>
                  <a:srgbClr val="0000FF"/>
                </a:solidFill>
                <a:latin typeface="Times New Roman" panose="02020603050405020304" pitchFamily="18" charset="0"/>
                <a:cs typeface="Times New Roman" panose="02020603050405020304" pitchFamily="18" charset="0"/>
              </a:rPr>
              <a:t>, weil wir eine dokumentarische Aktivität programmiert hatten</a:t>
            </a:r>
            <a:r>
              <a:rPr lang="ro-RO" sz="1900" dirty="0">
                <a:solidFill>
                  <a:srgbClr val="0000FF"/>
                </a:solidFill>
                <a:latin typeface="Times New Roman" panose="02020603050405020304" pitchFamily="18" charset="0"/>
                <a:cs typeface="Times New Roman" panose="02020603050405020304" pitchFamily="18" charset="0"/>
              </a:rPr>
              <a:t>.</a:t>
            </a:r>
            <a:endParaRPr lang="en-US" sz="1900" dirty="0">
              <a:solidFill>
                <a:srgbClr val="0000FF"/>
              </a:solidFill>
              <a:latin typeface="Times New Roman" panose="02020603050405020304" pitchFamily="18" charset="0"/>
              <a:cs typeface="Times New Roman" panose="02020603050405020304" pitchFamily="18" charset="0"/>
            </a:endParaRPr>
          </a:p>
          <a:p>
            <a:pPr lvl="0" algn="just"/>
            <a:r>
              <a:rPr lang="de-DE" sz="1900" dirty="0">
                <a:solidFill>
                  <a:srgbClr val="0000FF"/>
                </a:solidFill>
                <a:latin typeface="Times New Roman" panose="02020603050405020304" pitchFamily="18" charset="0"/>
                <a:cs typeface="Times New Roman" panose="02020603050405020304" pitchFamily="18" charset="0"/>
              </a:rPr>
              <a:t>Um acht Uhr waren alle direkten und indirekten Projektteilnehmer geschult und offen für Wissen und Dokumentation</a:t>
            </a:r>
            <a:r>
              <a:rPr lang="ro-RO" sz="1900" dirty="0">
                <a:solidFill>
                  <a:srgbClr val="0000FF"/>
                </a:solidFill>
                <a:latin typeface="Times New Roman" panose="02020603050405020304" pitchFamily="18" charset="0"/>
                <a:cs typeface="Times New Roman" panose="02020603050405020304" pitchFamily="18" charset="0"/>
              </a:rPr>
              <a:t>. </a:t>
            </a:r>
            <a:endParaRPr lang="en-US" sz="1900" dirty="0">
              <a:solidFill>
                <a:srgbClr val="0000FF"/>
              </a:solidFill>
              <a:latin typeface="Times New Roman" panose="02020603050405020304" pitchFamily="18" charset="0"/>
              <a:cs typeface="Times New Roman" panose="02020603050405020304" pitchFamily="18" charset="0"/>
            </a:endParaRPr>
          </a:p>
          <a:p>
            <a:pPr lvl="0" algn="just"/>
            <a:r>
              <a:rPr lang="de-DE" sz="1900" dirty="0">
                <a:solidFill>
                  <a:srgbClr val="0000FF"/>
                </a:solidFill>
                <a:latin typeface="Times New Roman" panose="02020603050405020304" pitchFamily="18" charset="0"/>
                <a:cs typeface="Times New Roman" panose="02020603050405020304" pitchFamily="18" charset="0"/>
              </a:rPr>
              <a:t>Themen: Rumänische Handwerke und Traditionen in der Südbukowina, Österreichischer Einfluss der Region</a:t>
            </a:r>
            <a:r>
              <a:rPr lang="ro-RO" sz="1900" dirty="0">
                <a:solidFill>
                  <a:srgbClr val="0000FF"/>
                </a:solidFill>
                <a:latin typeface="Times New Roman" panose="02020603050405020304" pitchFamily="18" charset="0"/>
                <a:cs typeface="Times New Roman" panose="02020603050405020304" pitchFamily="18" charset="0"/>
              </a:rPr>
              <a:t>. </a:t>
            </a:r>
          </a:p>
          <a:p>
            <a:pPr marL="0" indent="0" algn="just">
              <a:buNone/>
            </a:pPr>
            <a:r>
              <a:rPr lang="ro-RO" sz="1900" dirty="0">
                <a:solidFill>
                  <a:srgbClr val="0000FF"/>
                </a:solidFill>
                <a:latin typeface="Times New Roman" panose="02020603050405020304" pitchFamily="18" charset="0"/>
                <a:cs typeface="Times New Roman" panose="02020603050405020304" pitchFamily="18" charset="0"/>
              </a:rPr>
              <a:t>1</a:t>
            </a:r>
            <a:r>
              <a:rPr lang="en-US" sz="1900" dirty="0">
                <a:solidFill>
                  <a:srgbClr val="0000FF"/>
                </a:solidFill>
                <a:latin typeface="Times New Roman" panose="02020603050405020304" pitchFamily="18" charset="0"/>
                <a:cs typeface="Times New Roman" panose="02020603050405020304" pitchFamily="18" charset="0"/>
              </a:rPr>
              <a:t>. </a:t>
            </a:r>
            <a:r>
              <a:rPr lang="ro-RO" sz="1900" dirty="0">
                <a:solidFill>
                  <a:srgbClr val="0000FF"/>
                </a:solidFill>
                <a:latin typeface="Times New Roman" panose="02020603050405020304" pitchFamily="18" charset="0"/>
                <a:cs typeface="Times New Roman" panose="02020603050405020304" pitchFamily="18" charset="0"/>
              </a:rPr>
              <a:t>KLOSTER</a:t>
            </a:r>
            <a:r>
              <a:rPr lang="de-DE" sz="1900" dirty="0">
                <a:solidFill>
                  <a:srgbClr val="0000FF"/>
                </a:solidFill>
                <a:latin typeface="Times New Roman" panose="02020603050405020304" pitchFamily="18" charset="0"/>
                <a:cs typeface="Times New Roman" panose="02020603050405020304" pitchFamily="18" charset="0"/>
              </a:rPr>
              <a:t> VORONE</a:t>
            </a:r>
            <a:r>
              <a:rPr lang="ro-RO" sz="1900" dirty="0">
                <a:solidFill>
                  <a:srgbClr val="0000FF"/>
                </a:solidFill>
                <a:latin typeface="Times New Roman" panose="02020603050405020304" pitchFamily="18" charset="0"/>
                <a:cs typeface="Times New Roman" panose="02020603050405020304" pitchFamily="18" charset="0"/>
              </a:rPr>
              <a:t>Ț</a:t>
            </a:r>
            <a:endParaRPr lang="en-US" sz="1900" dirty="0">
              <a:solidFill>
                <a:srgbClr val="0000FF"/>
              </a:solidFill>
              <a:latin typeface="Times New Roman" panose="02020603050405020304" pitchFamily="18" charset="0"/>
              <a:cs typeface="Times New Roman" panose="02020603050405020304" pitchFamily="18" charset="0"/>
            </a:endParaRPr>
          </a:p>
          <a:p>
            <a:pPr algn="just"/>
            <a:r>
              <a:rPr lang="de-DE" sz="1900" dirty="0">
                <a:solidFill>
                  <a:srgbClr val="0000FF"/>
                </a:solidFill>
                <a:latin typeface="Times New Roman" panose="02020603050405020304" pitchFamily="18" charset="0"/>
                <a:cs typeface="Times New Roman" panose="02020603050405020304" pitchFamily="18" charset="0"/>
              </a:rPr>
              <a:t>Die erste Station unserer dokumentarischen Arbeit war  Kloster </a:t>
            </a:r>
            <a:r>
              <a:rPr lang="de-DE" sz="1900" dirty="0" err="1">
                <a:solidFill>
                  <a:srgbClr val="0000FF"/>
                </a:solidFill>
                <a:latin typeface="Times New Roman" panose="02020603050405020304" pitchFamily="18" charset="0"/>
                <a:cs typeface="Times New Roman" panose="02020603050405020304" pitchFamily="18" charset="0"/>
              </a:rPr>
              <a:t>Voroneţ</a:t>
            </a:r>
            <a:r>
              <a:rPr lang="de-DE" sz="1900" dirty="0">
                <a:solidFill>
                  <a:srgbClr val="0000FF"/>
                </a:solidFill>
                <a:latin typeface="Times New Roman" panose="02020603050405020304" pitchFamily="18" charset="0"/>
                <a:cs typeface="Times New Roman" panose="02020603050405020304" pitchFamily="18" charset="0"/>
              </a:rPr>
              <a:t>. Hier hatten die im </a:t>
            </a:r>
            <a:r>
              <a:rPr lang="de-DE" sz="1900" dirty="0" err="1">
                <a:solidFill>
                  <a:srgbClr val="0000FF"/>
                </a:solidFill>
                <a:latin typeface="Times New Roman" panose="02020603050405020304" pitchFamily="18" charset="0"/>
                <a:cs typeface="Times New Roman" panose="02020603050405020304" pitchFamily="18" charset="0"/>
              </a:rPr>
              <a:t>Projektteilnemer</a:t>
            </a:r>
            <a:r>
              <a:rPr lang="de-DE" sz="1900" dirty="0">
                <a:solidFill>
                  <a:srgbClr val="0000FF"/>
                </a:solidFill>
                <a:latin typeface="Times New Roman" panose="02020603050405020304" pitchFamily="18" charset="0"/>
                <a:cs typeface="Times New Roman" panose="02020603050405020304" pitchFamily="18" charset="0"/>
              </a:rPr>
              <a:t>  die Gelegenheit die gesamte Geschichte des Klosters zu erfahren, und das berühmte "</a:t>
            </a:r>
            <a:r>
              <a:rPr lang="de-DE" sz="1900" dirty="0" err="1">
                <a:solidFill>
                  <a:srgbClr val="0000FF"/>
                </a:solidFill>
                <a:latin typeface="Times New Roman" panose="02020603050405020304" pitchFamily="18" charset="0"/>
                <a:cs typeface="Times New Roman" panose="02020603050405020304" pitchFamily="18" charset="0"/>
              </a:rPr>
              <a:t>Voroneţ</a:t>
            </a:r>
            <a:r>
              <a:rPr lang="de-DE" sz="1900" dirty="0">
                <a:solidFill>
                  <a:srgbClr val="0000FF"/>
                </a:solidFill>
                <a:latin typeface="Times New Roman" panose="02020603050405020304" pitchFamily="18" charset="0"/>
                <a:cs typeface="Times New Roman" panose="02020603050405020304" pitchFamily="18" charset="0"/>
              </a:rPr>
              <a:t> - Blaue" zu bewundern</a:t>
            </a:r>
            <a:r>
              <a:rPr lang="ro-RO" sz="1800" dirty="0">
                <a:latin typeface="Times New Roman" panose="02020603050405020304" pitchFamily="18" charset="0"/>
                <a:cs typeface="Times New Roman" panose="02020603050405020304" pitchFamily="18" charset="0"/>
              </a:rPr>
              <a:t>.   </a:t>
            </a:r>
            <a:r>
              <a:rPr lang="de-DE" sz="1800" dirty="0">
                <a:latin typeface="Times New Roman" panose="02020603050405020304" pitchFamily="18" charset="0"/>
                <a:cs typeface="Times New Roman" panose="02020603050405020304" pitchFamily="18" charset="0"/>
              </a:rPr>
              <a:t> </a:t>
            </a:r>
            <a:endParaRPr lang="en-US" sz="1800" dirty="0"/>
          </a:p>
        </p:txBody>
      </p:sp>
      <p:sp>
        <p:nvSpPr>
          <p:cNvPr id="18" name="Oval 1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E580E59-6FC1-4ED8-9F89-2B855A13480C}"/>
              </a:ext>
            </a:extLst>
          </p:cNvPr>
          <p:cNvPicPr>
            <a:picLocks noChangeAspect="1"/>
          </p:cNvPicPr>
          <p:nvPr/>
        </p:nvPicPr>
        <p:blipFill rotWithShape="1">
          <a:blip r:embed="rId2">
            <a:extLst>
              <a:ext uri="{28A0092B-C50C-407E-A947-70E740481C1C}">
                <a14:useLocalDpi xmlns:a14="http://schemas.microsoft.com/office/drawing/2010/main" val="0"/>
              </a:ext>
            </a:extLst>
          </a:blip>
          <a:srcRect t="27806" r="-3"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0" name="Arc 1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9" name="Picture 8">
            <a:extLst>
              <a:ext uri="{FF2B5EF4-FFF2-40B4-BE49-F238E27FC236}">
                <a16:creationId xmlns:a16="http://schemas.microsoft.com/office/drawing/2014/main" id="{183C73B1-F83D-4DFE-8C74-717532E51B33}"/>
              </a:ext>
            </a:extLst>
          </p:cNvPr>
          <p:cNvPicPr>
            <a:picLocks noChangeAspect="1"/>
          </p:cNvPicPr>
          <p:nvPr/>
        </p:nvPicPr>
        <p:blipFill rotWithShape="1">
          <a:blip r:embed="rId3">
            <a:extLst>
              <a:ext uri="{28A0092B-C50C-407E-A947-70E740481C1C}">
                <a14:useLocalDpi xmlns:a14="http://schemas.microsoft.com/office/drawing/2010/main" val="0"/>
              </a:ext>
            </a:extLst>
          </a:blip>
          <a:srcRect l="12249" r="-4"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7" name="Content Placeholder 5">
            <a:extLst>
              <a:ext uri="{FF2B5EF4-FFF2-40B4-BE49-F238E27FC236}">
                <a16:creationId xmlns:a16="http://schemas.microsoft.com/office/drawing/2014/main" id="{0247F19F-5D5B-4710-85CC-D47621A7F498}"/>
              </a:ext>
            </a:extLst>
          </p:cNvPr>
          <p:cNvSpPr txBox="1">
            <a:spLocks/>
          </p:cNvSpPr>
          <p:nvPr/>
        </p:nvSpPr>
        <p:spPr>
          <a:xfrm>
            <a:off x="7477541" y="3429000"/>
            <a:ext cx="3096039" cy="2552996"/>
          </a:xfrm>
          <a:prstGeom prst="rect">
            <a:avLst/>
          </a:prstGeom>
        </p:spPr>
        <p:txBody>
          <a:bodyPr vert="horz" lIns="68580" tIns="34290" rIns="68580" bIns="3429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US" sz="1500" dirty="0"/>
          </a:p>
        </p:txBody>
      </p:sp>
    </p:spTree>
    <p:extLst>
      <p:ext uri="{BB962C8B-B14F-4D97-AF65-F5344CB8AC3E}">
        <p14:creationId xmlns:p14="http://schemas.microsoft.com/office/powerpoint/2010/main" val="1038761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0AF760E-E774-4B8F-AC1C-E9837E249E5C}"/>
              </a:ext>
            </a:extLst>
          </p:cNvPr>
          <p:cNvSpPr>
            <a:spLocks noGrp="1"/>
          </p:cNvSpPr>
          <p:nvPr>
            <p:ph type="title"/>
          </p:nvPr>
        </p:nvSpPr>
        <p:spPr>
          <a:xfrm>
            <a:off x="838201" y="345811"/>
            <a:ext cx="3920835" cy="786798"/>
          </a:xfrm>
        </p:spPr>
        <p:txBody>
          <a:bodyPr vert="horz" lIns="91440" tIns="45720" rIns="91440" bIns="45720" rtlCol="0" anchor="ctr">
            <a:normAutofit fontScale="90000"/>
          </a:bodyPr>
          <a:lstStyle/>
          <a:p>
            <a:br>
              <a:rPr lang="en-US" b="1" kern="1200" dirty="0">
                <a:solidFill>
                  <a:schemeClr val="tx1"/>
                </a:solidFill>
                <a:latin typeface="+mj-lt"/>
                <a:ea typeface="+mj-ea"/>
                <a:cs typeface="+mj-cs"/>
              </a:rPr>
            </a:br>
            <a:r>
              <a:rPr lang="en-US" b="1" kern="1200" dirty="0">
                <a:solidFill>
                  <a:schemeClr val="tx1"/>
                </a:solidFill>
                <a:latin typeface="+mj-lt"/>
                <a:ea typeface="+mj-ea"/>
                <a:cs typeface="+mj-cs"/>
              </a:rPr>
              <a:t>  </a:t>
            </a:r>
            <a:r>
              <a:rPr lang="en-US" sz="3600" kern="1200" dirty="0">
                <a:solidFill>
                  <a:srgbClr val="0000FF"/>
                </a:solidFill>
                <a:latin typeface="Century Gothic" panose="020B0502020202020204" pitchFamily="34" charset="0"/>
              </a:rPr>
              <a:t>DER VIERTE TAG</a:t>
            </a:r>
          </a:p>
        </p:txBody>
      </p:sp>
      <p:sp>
        <p:nvSpPr>
          <p:cNvPr id="5" name="Content Placeholder 4">
            <a:extLst>
              <a:ext uri="{FF2B5EF4-FFF2-40B4-BE49-F238E27FC236}">
                <a16:creationId xmlns:a16="http://schemas.microsoft.com/office/drawing/2014/main" id="{8A251698-A664-4E3A-9667-1B8FAE4AD661}"/>
              </a:ext>
            </a:extLst>
          </p:cNvPr>
          <p:cNvSpPr>
            <a:spLocks noGrp="1"/>
          </p:cNvSpPr>
          <p:nvPr>
            <p:ph sz="half" idx="1"/>
          </p:nvPr>
        </p:nvSpPr>
        <p:spPr>
          <a:xfrm>
            <a:off x="838200" y="1236518"/>
            <a:ext cx="5092193" cy="4940445"/>
          </a:xfrm>
        </p:spPr>
        <p:txBody>
          <a:bodyPr vert="horz" lIns="91440" tIns="45720" rIns="91440" bIns="45720" rtlCol="0">
            <a:normAutofit fontScale="92500" lnSpcReduction="20000"/>
          </a:bodyPr>
          <a:lstStyle/>
          <a:p>
            <a:pPr marL="0"/>
            <a:endParaRPr lang="en-US" sz="1500" dirty="0"/>
          </a:p>
          <a:p>
            <a:pPr marL="0"/>
            <a:r>
              <a:rPr lang="en-US" sz="2000" dirty="0">
                <a:solidFill>
                  <a:srgbClr val="0000FF"/>
                </a:solidFill>
                <a:latin typeface="Times New Roman" panose="02020603050405020304" pitchFamily="18" charset="0"/>
                <a:cs typeface="Times New Roman" panose="02020603050405020304" pitchFamily="18" charset="0"/>
              </a:rPr>
              <a:t>DAS ETHNOGRAPHISCHE MUSEUM GURA HUMORULUI</a:t>
            </a:r>
          </a:p>
          <a:p>
            <a:pPr marL="0" indent="0" algn="just">
              <a:lnSpc>
                <a:spcPct val="110000"/>
              </a:lnSpc>
              <a:buNone/>
            </a:pPr>
            <a:r>
              <a:rPr lang="en-US" sz="2000" dirty="0">
                <a:solidFill>
                  <a:srgbClr val="0000FF"/>
                </a:solidFill>
                <a:latin typeface="Times New Roman" panose="02020603050405020304" pitchFamily="18" charset="0"/>
                <a:cs typeface="Times New Roman" panose="02020603050405020304" pitchFamily="18" charset="0"/>
              </a:rPr>
              <a:t>Unser </a:t>
            </a:r>
            <a:r>
              <a:rPr lang="en-US" sz="2000" dirty="0" err="1">
                <a:solidFill>
                  <a:srgbClr val="0000FF"/>
                </a:solidFill>
                <a:latin typeface="Times New Roman" panose="02020603050405020304" pitchFamily="18" charset="0"/>
                <a:cs typeface="Times New Roman" panose="02020603050405020304" pitchFamily="18" charset="0"/>
              </a:rPr>
              <a:t>zweites</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Ziel</a:t>
            </a:r>
            <a:r>
              <a:rPr lang="en-US" sz="2000" dirty="0">
                <a:solidFill>
                  <a:srgbClr val="0000FF"/>
                </a:solidFill>
                <a:latin typeface="Times New Roman" panose="02020603050405020304" pitchFamily="18" charset="0"/>
                <a:cs typeface="Times New Roman" panose="02020603050405020304" pitchFamily="18" charset="0"/>
              </a:rPr>
              <a:t> war das </a:t>
            </a:r>
            <a:r>
              <a:rPr lang="en-US" sz="2000" dirty="0" err="1">
                <a:solidFill>
                  <a:srgbClr val="0000FF"/>
                </a:solidFill>
                <a:latin typeface="Times New Roman" panose="02020603050405020304" pitchFamily="18" charset="0"/>
                <a:cs typeface="Times New Roman" panose="02020603050405020304" pitchFamily="18" charset="0"/>
              </a:rPr>
              <a:t>Ethnographische</a:t>
            </a:r>
            <a:r>
              <a:rPr lang="en-US" sz="2000" dirty="0">
                <a:solidFill>
                  <a:srgbClr val="0000FF"/>
                </a:solidFill>
                <a:latin typeface="Times New Roman" panose="02020603050405020304" pitchFamily="18" charset="0"/>
                <a:cs typeface="Times New Roman" panose="02020603050405020304" pitchFamily="18" charset="0"/>
              </a:rPr>
              <a:t> Museum in </a:t>
            </a:r>
            <a:r>
              <a:rPr lang="en-US" sz="2000" dirty="0" err="1">
                <a:solidFill>
                  <a:srgbClr val="0000FF"/>
                </a:solidFill>
                <a:latin typeface="Times New Roman" panose="02020603050405020304" pitchFamily="18" charset="0"/>
                <a:cs typeface="Times New Roman" panose="02020603050405020304" pitchFamily="18" charset="0"/>
              </a:rPr>
              <a:t>Gura</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Humorului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Hier</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wurden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uns</a:t>
            </a:r>
            <a:r>
              <a:rPr lang="en-US" sz="2000" dirty="0">
                <a:solidFill>
                  <a:srgbClr val="0000FF"/>
                </a:solidFill>
                <a:latin typeface="Times New Roman" panose="02020603050405020304" pitchFamily="18" charset="0"/>
                <a:cs typeface="Times New Roman" panose="02020603050405020304" pitchFamily="18" charset="0"/>
              </a:rPr>
              <a:t> der Museum Führer </a:t>
            </a:r>
            <a:r>
              <a:rPr lang="en-US" sz="2000" dirty="0" err="1">
                <a:solidFill>
                  <a:srgbClr val="0000FF"/>
                </a:solidFill>
                <a:latin typeface="Times New Roman" panose="02020603050405020304" pitchFamily="18" charset="0"/>
                <a:cs typeface="Times New Roman" panose="02020603050405020304" pitchFamily="18" charset="0"/>
              </a:rPr>
              <a:t>interessante</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Informationen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über</a:t>
            </a:r>
            <a:r>
              <a:rPr lang="en-US" sz="2000" dirty="0">
                <a:solidFill>
                  <a:srgbClr val="0000FF"/>
                </a:solidFill>
                <a:latin typeface="Times New Roman" panose="02020603050405020304" pitchFamily="18" charset="0"/>
                <a:cs typeface="Times New Roman" panose="02020603050405020304" pitchFamily="18" charset="0"/>
              </a:rPr>
              <a:t> das </a:t>
            </a:r>
            <a:r>
              <a:rPr lang="en-US" sz="2000" dirty="0" err="1">
                <a:solidFill>
                  <a:srgbClr val="0000FF"/>
                </a:solidFill>
                <a:latin typeface="Times New Roman" panose="02020603050405020304" pitchFamily="18" charset="0"/>
                <a:cs typeface="Times New Roman" panose="02020603050405020304" pitchFamily="18" charset="0"/>
              </a:rPr>
              <a:t>authentische</a:t>
            </a:r>
            <a:r>
              <a:rPr lang="en-US" sz="2000" dirty="0">
                <a:solidFill>
                  <a:srgbClr val="0000FF"/>
                </a:solidFill>
                <a:latin typeface="Times New Roman" panose="02020603050405020304" pitchFamily="18" charset="0"/>
                <a:cs typeface="Times New Roman" panose="02020603050405020304" pitchFamily="18" charset="0"/>
              </a:rPr>
              <a:t> Dorf Bucovina </a:t>
            </a:r>
            <a:r>
              <a:rPr lang="en-US" sz="2000" dirty="0" err="1">
                <a:solidFill>
                  <a:srgbClr val="0000FF"/>
                </a:solidFill>
                <a:latin typeface="Times New Roman" panose="02020603050405020304" pitchFamily="18" charset="0"/>
                <a:cs typeface="Times New Roman" panose="02020603050405020304" pitchFamily="18" charset="0"/>
              </a:rPr>
              <a:t>präsentiert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Bereiche</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wie</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Landwirtschaft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Fischerei</a:t>
            </a:r>
            <a:r>
              <a:rPr lang="en-US" sz="2000" dirty="0">
                <a:solidFill>
                  <a:srgbClr val="0000FF"/>
                </a:solidFill>
                <a:latin typeface="Times New Roman" panose="02020603050405020304" pitchFamily="18" charset="0"/>
                <a:cs typeface="Times New Roman" panose="02020603050405020304" pitchFamily="18" charset="0"/>
              </a:rPr>
              <a:t> und </a:t>
            </a:r>
            <a:r>
              <a:rPr lang="en-US" sz="2000" dirty="0" err="1">
                <a:solidFill>
                  <a:srgbClr val="0000FF"/>
                </a:solidFill>
                <a:latin typeface="Times New Roman" panose="02020603050405020304" pitchFamily="18" charset="0"/>
                <a:cs typeface="Times New Roman" panose="02020603050405020304" pitchFamily="18" charset="0"/>
              </a:rPr>
              <a:t>Imkerei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Ernte</a:t>
            </a:r>
            <a:r>
              <a:rPr lang="en-US" sz="2000" dirty="0">
                <a:solidFill>
                  <a:srgbClr val="0000FF"/>
                </a:solidFill>
                <a:latin typeface="Times New Roman" panose="02020603050405020304" pitchFamily="18" charset="0"/>
                <a:cs typeface="Times New Roman" panose="02020603050405020304" pitchFamily="18" charset="0"/>
              </a:rPr>
              <a:t> und </a:t>
            </a:r>
            <a:r>
              <a:rPr lang="en-US" sz="2000" dirty="0" err="1">
                <a:solidFill>
                  <a:srgbClr val="0000FF"/>
                </a:solidFill>
                <a:latin typeface="Times New Roman" panose="02020603050405020304" pitchFamily="18" charset="0"/>
                <a:cs typeface="Times New Roman" panose="02020603050405020304" pitchFamily="18" charset="0"/>
              </a:rPr>
              <a:t>Jagd</a:t>
            </a:r>
            <a:r>
              <a:rPr lang="en-US" sz="2000" dirty="0">
                <a:solidFill>
                  <a:srgbClr val="0000FF"/>
                </a:solidFill>
                <a:latin typeface="Times New Roman" panose="02020603050405020304" pitchFamily="18" charset="0"/>
                <a:cs typeface="Times New Roman" panose="02020603050405020304" pitchFamily="18" charset="0"/>
              </a:rPr>
              <a:t>, Hirten-, </a:t>
            </a:r>
            <a:r>
              <a:rPr lang="en-US" sz="2000" dirty="0" err="1">
                <a:solidFill>
                  <a:srgbClr val="0000FF"/>
                </a:solidFill>
                <a:latin typeface="Times New Roman" panose="02020603050405020304" pitchFamily="18" charset="0"/>
                <a:cs typeface="Times New Roman" panose="02020603050405020304" pitchFamily="18" charset="0"/>
              </a:rPr>
              <a:t>Schmiede</a:t>
            </a:r>
            <a:r>
              <a:rPr lang="en-US" sz="2000" dirty="0">
                <a:solidFill>
                  <a:srgbClr val="0000FF"/>
                </a:solidFill>
                <a:latin typeface="Times New Roman" panose="02020603050405020304" pitchFamily="18" charset="0"/>
                <a:cs typeface="Times New Roman" panose="02020603050405020304" pitchFamily="18" charset="0"/>
              </a:rPr>
              <a:t>- und </a:t>
            </a:r>
            <a:r>
              <a:rPr lang="en-US" sz="2000" dirty="0" err="1">
                <a:solidFill>
                  <a:srgbClr val="0000FF"/>
                </a:solidFill>
                <a:latin typeface="Times New Roman" panose="02020603050405020304" pitchFamily="18" charset="0"/>
                <a:cs typeface="Times New Roman" panose="02020603050405020304" pitchFamily="18" charset="0"/>
              </a:rPr>
              <a:t>Holz-verarbeitung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Ethnographie</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dekorative</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Verpackungen</a:t>
            </a:r>
            <a:r>
              <a:rPr lang="en-US" sz="2000" dirty="0">
                <a:solidFill>
                  <a:srgbClr val="0000FF"/>
                </a:solidFill>
                <a:latin typeface="Times New Roman" panose="02020603050405020304" pitchFamily="18" charset="0"/>
                <a:cs typeface="Times New Roman" panose="02020603050405020304" pitchFamily="18" charset="0"/>
              </a:rPr>
              <a:t>, Folk-</a:t>
            </a:r>
            <a:r>
              <a:rPr lang="en-US" sz="2000" dirty="0" err="1">
                <a:solidFill>
                  <a:srgbClr val="0000FF"/>
                </a:solidFill>
                <a:latin typeface="Times New Roman" panose="02020603050405020304" pitchFamily="18" charset="0"/>
                <a:cs typeface="Times New Roman" panose="02020603050405020304" pitchFamily="18" charset="0"/>
              </a:rPr>
              <a:t>Häfen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Keramik</a:t>
            </a:r>
            <a:r>
              <a:rPr lang="en-US" sz="2000" dirty="0">
                <a:solidFill>
                  <a:srgbClr val="0000FF"/>
                </a:solidFill>
                <a:latin typeface="Times New Roman" panose="02020603050405020304" pitchFamily="18" charset="0"/>
                <a:cs typeface="Times New Roman" panose="02020603050405020304" pitchFamily="18" charset="0"/>
              </a:rPr>
              <a:t> und </a:t>
            </a:r>
            <a:r>
              <a:rPr lang="en-US" sz="2000" dirty="0" err="1">
                <a:solidFill>
                  <a:srgbClr val="0000FF"/>
                </a:solidFill>
                <a:latin typeface="Times New Roman" panose="02020603050405020304" pitchFamily="18" charset="0"/>
                <a:cs typeface="Times New Roman" panose="02020603050405020304" pitchFamily="18" charset="0"/>
              </a:rPr>
              <a:t>rumänische</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Traditionen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wurden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angesprochen</a:t>
            </a:r>
            <a:r>
              <a:rPr lang="en-US" sz="2000" dirty="0">
                <a:solidFill>
                  <a:srgbClr val="0000FF"/>
                </a:solidFill>
                <a:latin typeface="Times New Roman" panose="02020603050405020304" pitchFamily="18" charset="0"/>
                <a:cs typeface="Times New Roman" panose="02020603050405020304" pitchFamily="18" charset="0"/>
              </a:rPr>
              <a:t>.</a:t>
            </a:r>
          </a:p>
          <a:p>
            <a:pPr marL="0" indent="0" algn="just">
              <a:buNone/>
            </a:pPr>
            <a:endParaRPr lang="en-US" sz="2000" dirty="0">
              <a:solidFill>
                <a:srgbClr val="0000FF"/>
              </a:solidFill>
              <a:latin typeface="Times New Roman" panose="02020603050405020304" pitchFamily="18" charset="0"/>
              <a:cs typeface="Times New Roman" panose="02020603050405020304" pitchFamily="18" charset="0"/>
            </a:endParaRPr>
          </a:p>
          <a:p>
            <a:pPr marL="0"/>
            <a:r>
              <a:rPr lang="en-US" sz="2000" dirty="0">
                <a:solidFill>
                  <a:srgbClr val="0000FF"/>
                </a:solidFill>
                <a:latin typeface="Times New Roman" panose="02020603050405020304" pitchFamily="18" charset="0"/>
                <a:cs typeface="Times New Roman" panose="02020603050405020304" pitchFamily="18" charset="0"/>
              </a:rPr>
              <a:t>TEAM BUILDING AKTIVITÄTEN</a:t>
            </a:r>
          </a:p>
          <a:p>
            <a:pPr marL="0" indent="0" algn="just">
              <a:buNone/>
            </a:pPr>
            <a:r>
              <a:rPr lang="en-US" sz="2000" dirty="0">
                <a:solidFill>
                  <a:srgbClr val="0000FF"/>
                </a:solidFill>
                <a:latin typeface="Times New Roman" panose="02020603050405020304" pitchFamily="18" charset="0"/>
                <a:cs typeface="Times New Roman" panose="02020603050405020304" pitchFamily="18" charset="0"/>
              </a:rPr>
              <a:t>Der </a:t>
            </a:r>
            <a:r>
              <a:rPr lang="en-US" sz="2000" dirty="0" err="1">
                <a:solidFill>
                  <a:srgbClr val="0000FF"/>
                </a:solidFill>
                <a:latin typeface="Times New Roman" panose="02020603050405020304" pitchFamily="18" charset="0"/>
                <a:cs typeface="Times New Roman" panose="02020603050405020304" pitchFamily="18" charset="0"/>
              </a:rPr>
              <a:t>erste</a:t>
            </a:r>
            <a:r>
              <a:rPr lang="en-US" sz="2000" dirty="0">
                <a:solidFill>
                  <a:srgbClr val="0000FF"/>
                </a:solidFill>
                <a:latin typeface="Times New Roman" panose="02020603050405020304" pitchFamily="18" charset="0"/>
                <a:cs typeface="Times New Roman" panose="02020603050405020304" pitchFamily="18" charset="0"/>
              </a:rPr>
              <a:t> Teil des </a:t>
            </a:r>
            <a:r>
              <a:rPr lang="en-US" sz="2000" dirty="0" err="1">
                <a:solidFill>
                  <a:srgbClr val="0000FF"/>
                </a:solidFill>
                <a:latin typeface="Times New Roman" panose="02020603050405020304" pitchFamily="18" charset="0"/>
                <a:cs typeface="Times New Roman" panose="02020603050405020304" pitchFamily="18" charset="0"/>
              </a:rPr>
              <a:t>Dokumentartages</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endete</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mit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einem</a:t>
            </a:r>
            <a:r>
              <a:rPr lang="en-US" sz="2000" dirty="0">
                <a:solidFill>
                  <a:srgbClr val="0000FF"/>
                </a:solidFill>
                <a:latin typeface="Times New Roman" panose="02020603050405020304" pitchFamily="18" charset="0"/>
                <a:cs typeface="Times New Roman" panose="02020603050405020304" pitchFamily="18" charset="0"/>
              </a:rPr>
              <a:t> Teambuilding </a:t>
            </a:r>
            <a:r>
              <a:rPr lang="en-US" sz="2000" dirty="0" err="1">
                <a:solidFill>
                  <a:srgbClr val="0000FF"/>
                </a:solidFill>
                <a:latin typeface="Times New Roman" panose="02020603050405020304" pitchFamily="18" charset="0"/>
                <a:cs typeface="Times New Roman" panose="02020603050405020304" pitchFamily="18" charset="0"/>
              </a:rPr>
              <a:t>Aktivität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zusammen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mit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unseren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Partnern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aus</a:t>
            </a:r>
            <a:r>
              <a:rPr lang="en-US" sz="2000" dirty="0">
                <a:solidFill>
                  <a:srgbClr val="0000FF"/>
                </a:solidFill>
                <a:latin typeface="Times New Roman" panose="02020603050405020304" pitchFamily="18" charset="0"/>
                <a:cs typeface="Times New Roman" panose="02020603050405020304" pitchFamily="18" charset="0"/>
              </a:rPr>
              <a:t> der </a:t>
            </a:r>
            <a:r>
              <a:rPr lang="en-US" sz="2000" dirty="0" err="1">
                <a:solidFill>
                  <a:srgbClr val="0000FF"/>
                </a:solidFill>
                <a:latin typeface="Times New Roman" panose="02020603050405020304" pitchFamily="18" charset="0"/>
                <a:cs typeface="Times New Roman" panose="02020603050405020304" pitchFamily="18" charset="0"/>
              </a:rPr>
              <a:t>Türkei</a:t>
            </a:r>
            <a:r>
              <a:rPr lang="en-US" sz="2000" dirty="0">
                <a:solidFill>
                  <a:srgbClr val="0000FF"/>
                </a:solidFill>
                <a:latin typeface="Times New Roman" panose="02020603050405020304" pitchFamily="18" charset="0"/>
                <a:cs typeface="Times New Roman" panose="02020603050405020304" pitchFamily="18" charset="0"/>
              </a:rPr>
              <a:t> und </a:t>
            </a:r>
            <a:r>
              <a:rPr lang="en-US" sz="2000" dirty="0" err="1">
                <a:solidFill>
                  <a:srgbClr val="0000FF"/>
                </a:solidFill>
                <a:latin typeface="Times New Roman" panose="02020603050405020304" pitchFamily="18" charset="0"/>
                <a:cs typeface="Times New Roman" panose="02020603050405020304" pitchFamily="18" charset="0"/>
              </a:rPr>
              <a:t>Lettland</a:t>
            </a:r>
            <a:r>
              <a:rPr lang="en-US" sz="2000" dirty="0">
                <a:solidFill>
                  <a:srgbClr val="0000FF"/>
                </a:solidFill>
                <a:latin typeface="Times New Roman" panose="02020603050405020304" pitchFamily="18" charset="0"/>
                <a:cs typeface="Times New Roman" panose="02020603050405020304" pitchFamily="18" charset="0"/>
              </a:rPr>
              <a:t>.</a:t>
            </a:r>
          </a:p>
          <a:p>
            <a:pPr marL="0"/>
            <a:endParaRPr lang="en-US" sz="1500" dirty="0"/>
          </a:p>
        </p:txBody>
      </p:sp>
      <p:sp>
        <p:nvSpPr>
          <p:cNvPr id="17" name="Oval 1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E281A5F-F2F8-44BE-A81B-7F152476BDD8}"/>
              </a:ext>
            </a:extLst>
          </p:cNvPr>
          <p:cNvPicPr>
            <a:picLocks noChangeAspect="1"/>
          </p:cNvPicPr>
          <p:nvPr/>
        </p:nvPicPr>
        <p:blipFill rotWithShape="1">
          <a:blip r:embed="rId2">
            <a:extLst>
              <a:ext uri="{28A0092B-C50C-407E-A947-70E740481C1C}">
                <a14:useLocalDpi xmlns:a14="http://schemas.microsoft.com/office/drawing/2010/main" val="0"/>
              </a:ext>
            </a:extLst>
          </a:blip>
          <a:srcRect l="7339" r="14750" b="3"/>
          <a:stretch/>
        </p:blipFill>
        <p:spPr>
          <a:xfrm>
            <a:off x="7926623"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9" name="Arc 1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Content Placeholder 7">
            <a:extLst>
              <a:ext uri="{FF2B5EF4-FFF2-40B4-BE49-F238E27FC236}">
                <a16:creationId xmlns:a16="http://schemas.microsoft.com/office/drawing/2014/main" id="{AD3D3981-1CD2-4EA0-A8FB-03A81BB835C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9729" r="2516"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861796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4EE1-FD54-46BE-B2FE-F7368D643F2F}"/>
              </a:ext>
            </a:extLst>
          </p:cNvPr>
          <p:cNvSpPr>
            <a:spLocks noGrp="1"/>
          </p:cNvSpPr>
          <p:nvPr>
            <p:ph type="title"/>
          </p:nvPr>
        </p:nvSpPr>
        <p:spPr>
          <a:xfrm>
            <a:off x="308113" y="248478"/>
            <a:ext cx="3985592" cy="934278"/>
          </a:xfrm>
        </p:spPr>
        <p:txBody>
          <a:bodyPr>
            <a:normAutofit fontScale="90000"/>
          </a:bodyPr>
          <a:lstStyle/>
          <a:p>
            <a:pPr algn="ctr"/>
            <a:br>
              <a:rPr lang="ro-RO" sz="4500" b="1" dirty="0">
                <a:solidFill>
                  <a:srgbClr val="0070C0"/>
                </a:solidFill>
              </a:rPr>
            </a:br>
            <a:r>
              <a:rPr lang="ro-RO" sz="4000" dirty="0">
                <a:solidFill>
                  <a:srgbClr val="0000FF"/>
                </a:solidFill>
                <a:latin typeface="Century Gothic" panose="020B0502020202020204" pitchFamily="34" charset="0"/>
              </a:rPr>
              <a:t>DE</a:t>
            </a:r>
            <a:r>
              <a:rPr lang="de-DE" sz="4000" dirty="0">
                <a:solidFill>
                  <a:srgbClr val="0000FF"/>
                </a:solidFill>
                <a:latin typeface="Century Gothic" panose="020B0502020202020204" pitchFamily="34" charset="0"/>
              </a:rPr>
              <a:t>R VIERTE </a:t>
            </a:r>
            <a:r>
              <a:rPr lang="ro-RO" sz="4000" dirty="0">
                <a:solidFill>
                  <a:srgbClr val="0000FF"/>
                </a:solidFill>
                <a:latin typeface="Century Gothic" panose="020B0502020202020204" pitchFamily="34" charset="0"/>
              </a:rPr>
              <a:t> </a:t>
            </a:r>
            <a:r>
              <a:rPr lang="en-US" sz="4000" dirty="0">
                <a:solidFill>
                  <a:srgbClr val="0000FF"/>
                </a:solidFill>
                <a:latin typeface="Century Gothic" panose="020B0502020202020204" pitchFamily="34" charset="0"/>
              </a:rPr>
              <a:t>TAG</a:t>
            </a:r>
          </a:p>
        </p:txBody>
      </p:sp>
      <p:sp>
        <p:nvSpPr>
          <p:cNvPr id="3" name="Content Placeholder 2">
            <a:extLst>
              <a:ext uri="{FF2B5EF4-FFF2-40B4-BE49-F238E27FC236}">
                <a16:creationId xmlns:a16="http://schemas.microsoft.com/office/drawing/2014/main" id="{BDDC3DF6-0E0D-414A-995B-246AE7ED1A72}"/>
              </a:ext>
            </a:extLst>
          </p:cNvPr>
          <p:cNvSpPr>
            <a:spLocks noGrp="1"/>
          </p:cNvSpPr>
          <p:nvPr>
            <p:ph sz="half" idx="1"/>
          </p:nvPr>
        </p:nvSpPr>
        <p:spPr>
          <a:xfrm>
            <a:off x="407503" y="1311965"/>
            <a:ext cx="5688497" cy="5068957"/>
          </a:xfrm>
        </p:spPr>
        <p:txBody>
          <a:bodyPr>
            <a:normAutofit/>
          </a:bodyPr>
          <a:lstStyle/>
          <a:p>
            <a:pPr marL="0" indent="0" algn="ctr">
              <a:buNone/>
            </a:pPr>
            <a:endParaRPr lang="de-DE" sz="1800" b="1" dirty="0">
              <a:solidFill>
                <a:srgbClr val="0070C0"/>
              </a:solidFill>
            </a:endParaRPr>
          </a:p>
          <a:p>
            <a:pPr marL="0" indent="0" algn="just">
              <a:buNone/>
            </a:pPr>
            <a:r>
              <a:rPr lang="de-DE" sz="2000" dirty="0">
                <a:solidFill>
                  <a:srgbClr val="0000FF"/>
                </a:solidFill>
                <a:latin typeface="Times New Roman" panose="02020603050405020304" pitchFamily="18" charset="0"/>
                <a:cs typeface="Times New Roman" panose="02020603050405020304" pitchFamily="18" charset="0"/>
              </a:rPr>
              <a:t>DER ZWEITE TEIL DES TAGES</a:t>
            </a:r>
            <a:endParaRPr lang="ro-RO" sz="2000" dirty="0">
              <a:solidFill>
                <a:srgbClr val="0000FF"/>
              </a:solidFill>
              <a:latin typeface="Times New Roman" panose="02020603050405020304" pitchFamily="18" charset="0"/>
              <a:cs typeface="Times New Roman" panose="02020603050405020304" pitchFamily="18" charset="0"/>
            </a:endParaRPr>
          </a:p>
          <a:p>
            <a:pPr lvl="0" algn="just"/>
            <a:r>
              <a:rPr lang="de-DE" sz="2000" dirty="0">
                <a:solidFill>
                  <a:srgbClr val="0000FF"/>
                </a:solidFill>
                <a:latin typeface="Times New Roman" panose="02020603050405020304" pitchFamily="18" charset="0"/>
                <a:cs typeface="Times New Roman" panose="02020603050405020304" pitchFamily="18" charset="0"/>
              </a:rPr>
              <a:t>Den zweiten Teil des Tages machten wir uns auf den Weg zum Museum für Schwarze Keramik aus   Marginea. Als wir dort ankamen, stellten wir fest, dass diese Keramik einzigartig in Europa ist, da sie trocknen gelassen und dann in speziellen Öfen verbrannt wird</a:t>
            </a:r>
            <a:r>
              <a:rPr lang="ro-RO" sz="2000" dirty="0">
                <a:solidFill>
                  <a:srgbClr val="0000FF"/>
                </a:solidFill>
                <a:latin typeface="Times New Roman" panose="02020603050405020304" pitchFamily="18" charset="0"/>
                <a:cs typeface="Times New Roman" panose="02020603050405020304" pitchFamily="18" charset="0"/>
              </a:rPr>
              <a:t>. </a:t>
            </a:r>
            <a:endParaRPr lang="en-US" sz="2000" dirty="0">
              <a:solidFill>
                <a:srgbClr val="0000FF"/>
              </a:solidFill>
              <a:latin typeface="Times New Roman" panose="02020603050405020304" pitchFamily="18" charset="0"/>
              <a:cs typeface="Times New Roman" panose="02020603050405020304" pitchFamily="18" charset="0"/>
            </a:endParaRPr>
          </a:p>
          <a:p>
            <a:pPr lvl="0" algn="just"/>
            <a:r>
              <a:rPr lang="de-DE" sz="2000" dirty="0">
                <a:solidFill>
                  <a:srgbClr val="0000FF"/>
                </a:solidFill>
                <a:latin typeface="Times New Roman" panose="02020603050405020304" pitchFamily="18" charset="0"/>
                <a:cs typeface="Times New Roman" panose="02020603050405020304" pitchFamily="18" charset="0"/>
              </a:rPr>
              <a:t>In der Werkstatt wurde der Prozess der Verarbeitung des Lehms von der ersten Etappe bis zum fertigen Produkt vorgestellt. Wir hatten auch die Möglichkeit, handgefertigte Gegenstände wie Vasen, Magnete und Keramiktassen zu erwerben.</a:t>
            </a:r>
            <a:endParaRPr lang="en-US" sz="2000"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en-US" sz="1650" b="1" dirty="0">
              <a:solidFill>
                <a:srgbClr val="0070C0"/>
              </a:solidFill>
            </a:endParaRPr>
          </a:p>
        </p:txBody>
      </p:sp>
      <p:pic>
        <p:nvPicPr>
          <p:cNvPr id="8" name="Content Placeholder 7">
            <a:extLst>
              <a:ext uri="{FF2B5EF4-FFF2-40B4-BE49-F238E27FC236}">
                <a16:creationId xmlns:a16="http://schemas.microsoft.com/office/drawing/2014/main" id="{2B57E000-8CC7-4392-85B4-1198516F5C5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79746" y="3429000"/>
            <a:ext cx="3576488" cy="2467389"/>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E7CEB981-6D5A-4033-86B6-B9BA5E28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9746" y="961610"/>
            <a:ext cx="3576488" cy="228103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07931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2AFF-35A0-41D4-A498-36808C247950}"/>
              </a:ext>
            </a:extLst>
          </p:cNvPr>
          <p:cNvSpPr>
            <a:spLocks noGrp="1"/>
          </p:cNvSpPr>
          <p:nvPr>
            <p:ph type="title"/>
          </p:nvPr>
        </p:nvSpPr>
        <p:spPr>
          <a:xfrm>
            <a:off x="1402773" y="550718"/>
            <a:ext cx="3429001" cy="833064"/>
          </a:xfrm>
        </p:spPr>
        <p:txBody>
          <a:bodyPr>
            <a:normAutofit fontScale="90000"/>
          </a:bodyPr>
          <a:lstStyle/>
          <a:p>
            <a:br>
              <a:rPr lang="ro-RO" sz="4500" b="1" dirty="0">
                <a:solidFill>
                  <a:srgbClr val="0070C0"/>
                </a:solidFill>
              </a:rPr>
            </a:br>
            <a:r>
              <a:rPr lang="de-DE" sz="3600" dirty="0">
                <a:solidFill>
                  <a:srgbClr val="0000FF"/>
                </a:solidFill>
                <a:latin typeface="Century Gothic" panose="020B0502020202020204" pitchFamily="34" charset="0"/>
              </a:rPr>
              <a:t>KULTURPALAST</a:t>
            </a:r>
            <a:endParaRPr lang="en-US" sz="4000" dirty="0">
              <a:solidFill>
                <a:srgbClr val="0000FF"/>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015B8539-2201-4824-96F3-A9814D9871C2}"/>
              </a:ext>
            </a:extLst>
          </p:cNvPr>
          <p:cNvSpPr>
            <a:spLocks noGrp="1"/>
          </p:cNvSpPr>
          <p:nvPr>
            <p:ph sz="half" idx="1"/>
          </p:nvPr>
        </p:nvSpPr>
        <p:spPr>
          <a:xfrm>
            <a:off x="1402773" y="1550504"/>
            <a:ext cx="8925791" cy="3778241"/>
          </a:xfrm>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lvl="0"/>
            <a:endParaRPr lang="de-DE" sz="1650" b="1" dirty="0">
              <a:solidFill>
                <a:srgbClr val="0070C0"/>
              </a:solidFill>
            </a:endParaRPr>
          </a:p>
          <a:p>
            <a:pPr lvl="0" algn="just"/>
            <a:r>
              <a:rPr lang="de-DE" sz="2000" dirty="0">
                <a:solidFill>
                  <a:srgbClr val="0000FF"/>
                </a:solidFill>
                <a:latin typeface="Times New Roman" panose="02020603050405020304" pitchFamily="18" charset="0"/>
                <a:cs typeface="Times New Roman" panose="02020603050405020304" pitchFamily="18" charset="0"/>
              </a:rPr>
              <a:t>Der fünfte Tag gab den Kollegen die Gelegenheit, eines der</a:t>
            </a:r>
            <a:r>
              <a:rPr lang="ro-RO" sz="2000" dirty="0">
                <a:solidFill>
                  <a:srgbClr val="0000FF"/>
                </a:solidFill>
                <a:latin typeface="Times New Roman" panose="02020603050405020304" pitchFamily="18" charset="0"/>
                <a:cs typeface="Times New Roman" panose="02020603050405020304" pitchFamily="18" charset="0"/>
              </a:rPr>
              <a:t> </a:t>
            </a:r>
            <a:r>
              <a:rPr lang="ro-RO" sz="2000" dirty="0" err="1">
                <a:solidFill>
                  <a:srgbClr val="0000FF"/>
                </a:solidFill>
                <a:latin typeface="Times New Roman" panose="02020603050405020304" pitchFamily="18" charset="0"/>
                <a:cs typeface="Times New Roman" panose="02020603050405020304" pitchFamily="18" charset="0"/>
              </a:rPr>
              <a:t>sch</a:t>
            </a:r>
            <a:r>
              <a:rPr lang="de-DE" sz="2000" dirty="0" err="1">
                <a:solidFill>
                  <a:srgbClr val="0000FF"/>
                </a:solidFill>
                <a:latin typeface="Times New Roman" panose="02020603050405020304" pitchFamily="18" charset="0"/>
                <a:cs typeface="Times New Roman" panose="02020603050405020304" pitchFamily="18" charset="0"/>
              </a:rPr>
              <a:t>önsten</a:t>
            </a:r>
            <a:r>
              <a:rPr lang="de-DE" sz="2000" dirty="0">
                <a:solidFill>
                  <a:srgbClr val="0000FF"/>
                </a:solidFill>
                <a:latin typeface="Times New Roman" panose="02020603050405020304" pitchFamily="18" charset="0"/>
                <a:cs typeface="Times New Roman" panose="02020603050405020304" pitchFamily="18" charset="0"/>
              </a:rPr>
              <a:t> Symbole  der Stadt zu besuchen. </a:t>
            </a:r>
          </a:p>
          <a:p>
            <a:pPr lvl="0" algn="just"/>
            <a:r>
              <a:rPr lang="de-DE" sz="2000" dirty="0">
                <a:solidFill>
                  <a:srgbClr val="0000FF"/>
                </a:solidFill>
                <a:latin typeface="Times New Roman" panose="02020603050405020304" pitchFamily="18" charset="0"/>
                <a:cs typeface="Times New Roman" panose="02020603050405020304" pitchFamily="18" charset="0"/>
              </a:rPr>
              <a:t>In den vier Abschnitten des Museumskomplexes konnten sie sich über die Geschichte der Region, die Entwicklung der bildenden Kunst, Wissenschaft und Technologie oder ethnographische Aspekte informieren</a:t>
            </a:r>
            <a:r>
              <a:rPr lang="ro-RO" sz="2000" dirty="0">
                <a:solidFill>
                  <a:srgbClr val="0000FF"/>
                </a:solidFill>
                <a:latin typeface="Times New Roman" panose="02020603050405020304" pitchFamily="18" charset="0"/>
                <a:cs typeface="Times New Roman" panose="02020603050405020304" pitchFamily="18" charset="0"/>
              </a:rPr>
              <a:t>.  </a:t>
            </a:r>
            <a:endParaRPr lang="en-US" sz="2000" dirty="0">
              <a:solidFill>
                <a:srgbClr val="0000FF"/>
              </a:solidFill>
              <a:latin typeface="Times New Roman" panose="02020603050405020304" pitchFamily="18" charset="0"/>
              <a:cs typeface="Times New Roman" panose="02020603050405020304" pitchFamily="18" charset="0"/>
            </a:endParaRPr>
          </a:p>
          <a:p>
            <a:pPr lvl="0" algn="just"/>
            <a:r>
              <a:rPr lang="de-DE" sz="2000" dirty="0">
                <a:solidFill>
                  <a:srgbClr val="0000FF"/>
                </a:solidFill>
                <a:latin typeface="Times New Roman" panose="02020603050405020304" pitchFamily="18" charset="0"/>
                <a:cs typeface="Times New Roman" panose="02020603050405020304" pitchFamily="18" charset="0"/>
              </a:rPr>
              <a:t>Der Besuch des Turms des Palastes war interessant, wobei die Besucher den Glaubenspunkt der Gegend genießen konnten</a:t>
            </a:r>
            <a:r>
              <a:rPr lang="ro-RO" sz="2000" dirty="0">
                <a:solidFill>
                  <a:srgbClr val="0000FF"/>
                </a:solidFill>
                <a:latin typeface="Times New Roman" panose="02020603050405020304" pitchFamily="18" charset="0"/>
                <a:cs typeface="Times New Roman" panose="02020603050405020304" pitchFamily="18" charset="0"/>
              </a:rPr>
              <a:t>.</a:t>
            </a:r>
            <a:endParaRPr lang="en-US" sz="2000" dirty="0">
              <a:solidFill>
                <a:srgbClr val="0000FF"/>
              </a:solidFill>
              <a:latin typeface="Times New Roman" panose="02020603050405020304" pitchFamily="18" charset="0"/>
              <a:cs typeface="Times New Roman" panose="02020603050405020304" pitchFamily="18" charset="0"/>
            </a:endParaRPr>
          </a:p>
          <a:p>
            <a:pPr lvl="0" algn="just"/>
            <a:r>
              <a:rPr lang="de-DE" sz="2000" dirty="0">
                <a:solidFill>
                  <a:srgbClr val="0000FF"/>
                </a:solidFill>
                <a:latin typeface="Times New Roman" panose="02020603050405020304" pitchFamily="18" charset="0"/>
                <a:cs typeface="Times New Roman" panose="02020603050405020304" pitchFamily="18" charset="0"/>
              </a:rPr>
              <a:t>Mit dem Besuch des Schlossturms wurden neue Informationen im Bereich Mechanik und Uhrenherstellung gewonnen.</a:t>
            </a:r>
            <a:endParaRPr lang="en-US" sz="2000" dirty="0">
              <a:solidFill>
                <a:srgbClr val="0000FF"/>
              </a:solidFill>
              <a:latin typeface="Times New Roman" panose="02020603050405020304" pitchFamily="18" charset="0"/>
              <a:cs typeface="Times New Roman" panose="02020603050405020304" pitchFamily="18" charset="0"/>
            </a:endParaRPr>
          </a:p>
          <a:p>
            <a:endParaRPr lang="en-US" dirty="0">
              <a:solidFill>
                <a:srgbClr val="0070C0"/>
              </a:solidFill>
            </a:endParaRPr>
          </a:p>
        </p:txBody>
      </p:sp>
    </p:spTree>
    <p:extLst>
      <p:ext uri="{BB962C8B-B14F-4D97-AF65-F5344CB8AC3E}">
        <p14:creationId xmlns:p14="http://schemas.microsoft.com/office/powerpoint/2010/main" val="3959286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272168A-4BEC-468A-ACD6-235EBBD22B9E}"/>
              </a:ext>
            </a:extLst>
          </p:cNvPr>
          <p:cNvSpPr>
            <a:spLocks noGrp="1"/>
          </p:cNvSpPr>
          <p:nvPr>
            <p:ph type="title"/>
          </p:nvPr>
        </p:nvSpPr>
        <p:spPr>
          <a:xfrm>
            <a:off x="838200" y="365125"/>
            <a:ext cx="10515600" cy="684357"/>
          </a:xfrm>
        </p:spPr>
        <p:txBody>
          <a:bodyPr>
            <a:normAutofit fontScale="90000"/>
          </a:bodyPr>
          <a:lstStyle/>
          <a:p>
            <a:r>
              <a:rPr lang="de-DE" dirty="0">
                <a:solidFill>
                  <a:srgbClr val="0000FF"/>
                </a:solidFill>
              </a:rPr>
              <a:t>Vor dem Kulturpalast</a:t>
            </a:r>
            <a:endParaRPr lang="ro-RO" dirty="0">
              <a:solidFill>
                <a:srgbClr val="0000FF"/>
              </a:solidFill>
            </a:endParaRPr>
          </a:p>
        </p:txBody>
      </p:sp>
      <p:pic>
        <p:nvPicPr>
          <p:cNvPr id="5" name="Content Placeholder 5">
            <a:extLst>
              <a:ext uri="{FF2B5EF4-FFF2-40B4-BE49-F238E27FC236}">
                <a16:creationId xmlns:a16="http://schemas.microsoft.com/office/drawing/2014/main" id="{58DDD6A1-853C-408D-92D2-3B663ED3463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04110" y="1226127"/>
            <a:ext cx="4042442" cy="4950836"/>
          </a:xfrm>
          <a:prstGeom prst="rect">
            <a:avLst/>
          </a:prstGeom>
          <a:ln w="88900" cap="sq" cmpd="thickThin">
            <a:solidFill>
              <a:srgbClr val="000000"/>
            </a:solidFill>
            <a:prstDash val="solid"/>
            <a:miter lim="800000"/>
          </a:ln>
          <a:effectLst>
            <a:innerShdw blurRad="76200">
              <a:srgbClr val="000000"/>
            </a:innerShdw>
          </a:effectLst>
        </p:spPr>
      </p:pic>
      <p:pic>
        <p:nvPicPr>
          <p:cNvPr id="6" name="Picture 7">
            <a:extLst>
              <a:ext uri="{FF2B5EF4-FFF2-40B4-BE49-F238E27FC236}">
                <a16:creationId xmlns:a16="http://schemas.microsoft.com/office/drawing/2014/main" id="{7CC35EB4-8C61-4E46-B3AF-E34C26D008C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1250" y="1184564"/>
            <a:ext cx="3924677" cy="499239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97183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6556C3B-53BA-455C-A713-DDC154F93686}"/>
              </a:ext>
            </a:extLst>
          </p:cNvPr>
          <p:cNvSpPr>
            <a:spLocks noGrp="1"/>
          </p:cNvSpPr>
          <p:nvPr>
            <p:ph type="title"/>
          </p:nvPr>
        </p:nvSpPr>
        <p:spPr>
          <a:xfrm>
            <a:off x="839788" y="332509"/>
            <a:ext cx="10515600" cy="1714500"/>
          </a:xfrm>
        </p:spPr>
        <p:txBody>
          <a:bodyPr>
            <a:normAutofit fontScale="90000"/>
          </a:bodyPr>
          <a:lstStyle/>
          <a:p>
            <a:br>
              <a:rPr lang="ro-RO" sz="2800" b="1" dirty="0"/>
            </a:br>
            <a:r>
              <a:rPr lang="en-US" sz="2000" b="0" dirty="0">
                <a:solidFill>
                  <a:srgbClr val="0000FF"/>
                </a:solidFill>
                <a:latin typeface="Times New Roman" panose="02020603050405020304" pitchFamily="18" charset="0"/>
                <a:cs typeface="Times New Roman" panose="02020603050405020304" pitchFamily="18" charset="0"/>
              </a:rPr>
              <a:t>A</a:t>
            </a:r>
            <a:r>
              <a:rPr lang="ro-RO" sz="2000" b="0" dirty="0">
                <a:solidFill>
                  <a:srgbClr val="0000FF"/>
                </a:solidFill>
                <a:latin typeface="Times New Roman" panose="02020603050405020304" pitchFamily="18" charset="0"/>
                <a:cs typeface="Times New Roman" panose="02020603050405020304" pitchFamily="18" charset="0"/>
              </a:rPr>
              <a:t>KTIVITÄT </a:t>
            </a:r>
            <a:r>
              <a:rPr lang="en-US" sz="2000" b="0" dirty="0" err="1">
                <a:solidFill>
                  <a:srgbClr val="0000FF"/>
                </a:solidFill>
                <a:latin typeface="Times New Roman" panose="02020603050405020304" pitchFamily="18" charset="0"/>
                <a:cs typeface="Times New Roman" panose="02020603050405020304" pitchFamily="18" charset="0"/>
              </a:rPr>
              <a:t>vom</a:t>
            </a:r>
            <a:r>
              <a:rPr lang="en-US" sz="2000" b="0" dirty="0">
                <a:solidFill>
                  <a:srgbClr val="0000FF"/>
                </a:solidFill>
                <a:latin typeface="Times New Roman" panose="02020603050405020304" pitchFamily="18" charset="0"/>
                <a:cs typeface="Times New Roman" panose="02020603050405020304" pitchFamily="18" charset="0"/>
              </a:rPr>
              <a:t> </a:t>
            </a:r>
            <a:r>
              <a:rPr lang="en-US" sz="2000" b="0" dirty="0" err="1">
                <a:solidFill>
                  <a:srgbClr val="0000FF"/>
                </a:solidFill>
                <a:latin typeface="Times New Roman" panose="02020603050405020304" pitchFamily="18" charset="0"/>
                <a:cs typeface="Times New Roman" panose="02020603050405020304" pitchFamily="18" charset="0"/>
              </a:rPr>
              <a:t>Typ</a:t>
            </a:r>
            <a:r>
              <a:rPr lang="en-US" sz="2000" b="0" dirty="0">
                <a:solidFill>
                  <a:srgbClr val="0000FF"/>
                </a:solidFill>
                <a:latin typeface="Times New Roman" panose="02020603050405020304" pitchFamily="18" charset="0"/>
                <a:cs typeface="Times New Roman" panose="02020603050405020304" pitchFamily="18" charset="0"/>
              </a:rPr>
              <a:t> C</a:t>
            </a:r>
            <a:br>
              <a:rPr lang="en-US" sz="2000" b="0" dirty="0">
                <a:solidFill>
                  <a:srgbClr val="0000FF"/>
                </a:solidFill>
                <a:latin typeface="Times New Roman" panose="02020603050405020304" pitchFamily="18" charset="0"/>
                <a:cs typeface="Times New Roman" panose="02020603050405020304" pitchFamily="18" charset="0"/>
              </a:rPr>
            </a:br>
            <a:r>
              <a:rPr lang="de-DE" sz="2000" b="0" dirty="0">
                <a:solidFill>
                  <a:srgbClr val="0000FF"/>
                </a:solidFill>
                <a:latin typeface="Times New Roman" panose="02020603050405020304" pitchFamily="18" charset="0"/>
                <a:cs typeface="Times New Roman" panose="02020603050405020304" pitchFamily="18" charset="0"/>
              </a:rPr>
              <a:t>Z</a:t>
            </a:r>
            <a:r>
              <a:rPr lang="ro-RO" sz="2000" b="0" dirty="0">
                <a:solidFill>
                  <a:srgbClr val="0000FF"/>
                </a:solidFill>
                <a:latin typeface="Times New Roman" panose="02020603050405020304" pitchFamily="18" charset="0"/>
                <a:cs typeface="Times New Roman" panose="02020603050405020304" pitchFamily="18" charset="0"/>
              </a:rPr>
              <a:t>IELGRUPPE</a:t>
            </a:r>
            <a:r>
              <a:rPr lang="de-DE" sz="2000" b="0" dirty="0">
                <a:solidFill>
                  <a:srgbClr val="0000FF"/>
                </a:solidFill>
                <a:latin typeface="Times New Roman" panose="02020603050405020304" pitchFamily="18" charset="0"/>
                <a:cs typeface="Times New Roman" panose="02020603050405020304" pitchFamily="18" charset="0"/>
              </a:rPr>
              <a:t>: Schüler von europäischen und türkischen Schulen im Alter von 15 bis 19 Jahren</a:t>
            </a:r>
            <a:br>
              <a:rPr lang="en-US" sz="2000" b="0" dirty="0">
                <a:solidFill>
                  <a:srgbClr val="0000FF"/>
                </a:solidFill>
                <a:latin typeface="Times New Roman" panose="02020603050405020304" pitchFamily="18" charset="0"/>
                <a:cs typeface="Times New Roman" panose="02020603050405020304" pitchFamily="18" charset="0"/>
              </a:rPr>
            </a:br>
            <a:r>
              <a:rPr lang="de-DE" sz="2000" b="0" dirty="0">
                <a:solidFill>
                  <a:srgbClr val="0000FF"/>
                </a:solidFill>
                <a:latin typeface="Times New Roman" panose="02020603050405020304" pitchFamily="18" charset="0"/>
                <a:cs typeface="Times New Roman" panose="02020603050405020304" pitchFamily="18" charset="0"/>
              </a:rPr>
              <a:t>D</a:t>
            </a:r>
            <a:r>
              <a:rPr lang="ro-RO" sz="2000" b="0" dirty="0">
                <a:solidFill>
                  <a:srgbClr val="0000FF"/>
                </a:solidFill>
                <a:latin typeface="Times New Roman" panose="02020603050405020304" pitchFamily="18" charset="0"/>
                <a:cs typeface="Times New Roman" panose="02020603050405020304" pitchFamily="18" charset="0"/>
              </a:rPr>
              <a:t>ATUM</a:t>
            </a:r>
            <a:r>
              <a:rPr lang="de-DE" sz="2000" b="0" dirty="0">
                <a:solidFill>
                  <a:srgbClr val="0000FF"/>
                </a:solidFill>
                <a:latin typeface="Times New Roman" panose="02020603050405020304" pitchFamily="18" charset="0"/>
                <a:cs typeface="Times New Roman" panose="02020603050405020304" pitchFamily="18" charset="0"/>
              </a:rPr>
              <a:t>: 5. - 11. Dezember 2018</a:t>
            </a:r>
            <a:br>
              <a:rPr lang="en-US" sz="2000" b="0" dirty="0">
                <a:solidFill>
                  <a:srgbClr val="0000FF"/>
                </a:solidFill>
                <a:latin typeface="Times New Roman" panose="02020603050405020304" pitchFamily="18" charset="0"/>
                <a:cs typeface="Times New Roman" panose="02020603050405020304" pitchFamily="18" charset="0"/>
              </a:rPr>
            </a:br>
            <a:r>
              <a:rPr lang="en-US" sz="2000" b="0" dirty="0">
                <a:solidFill>
                  <a:srgbClr val="0000FF"/>
                </a:solidFill>
                <a:latin typeface="Times New Roman" panose="02020603050405020304" pitchFamily="18" charset="0"/>
                <a:cs typeface="Times New Roman" panose="02020603050405020304" pitchFamily="18" charset="0"/>
              </a:rPr>
              <a:t>V</a:t>
            </a:r>
            <a:r>
              <a:rPr lang="ro-RO" sz="2000" b="0" dirty="0">
                <a:solidFill>
                  <a:srgbClr val="0000FF"/>
                </a:solidFill>
                <a:latin typeface="Times New Roman" panose="02020603050405020304" pitchFamily="18" charset="0"/>
                <a:cs typeface="Times New Roman" panose="02020603050405020304" pitchFamily="18" charset="0"/>
              </a:rPr>
              <a:t>ERANSTALTUNGSORT</a:t>
            </a:r>
            <a:r>
              <a:rPr lang="en-US" sz="2000" b="0" dirty="0">
                <a:solidFill>
                  <a:srgbClr val="0000FF"/>
                </a:solidFill>
                <a:latin typeface="Times New Roman" panose="02020603050405020304" pitchFamily="18" charset="0"/>
                <a:cs typeface="Times New Roman" panose="02020603050405020304" pitchFamily="18" charset="0"/>
              </a:rPr>
              <a:t>: Iasi, </a:t>
            </a:r>
            <a:r>
              <a:rPr lang="en-US" sz="2000" b="0" dirty="0" err="1">
                <a:solidFill>
                  <a:srgbClr val="0000FF"/>
                </a:solidFill>
                <a:latin typeface="Times New Roman" panose="02020603050405020304" pitchFamily="18" charset="0"/>
                <a:cs typeface="Times New Roman" panose="02020603050405020304" pitchFamily="18" charset="0"/>
              </a:rPr>
              <a:t>Rumänien</a:t>
            </a:r>
            <a:br>
              <a:rPr lang="en-US" sz="2000" b="0" dirty="0">
                <a:solidFill>
                  <a:srgbClr val="0000FF"/>
                </a:solidFill>
                <a:latin typeface="Times New Roman" panose="02020603050405020304" pitchFamily="18" charset="0"/>
                <a:cs typeface="Times New Roman" panose="02020603050405020304" pitchFamily="18" charset="0"/>
              </a:rPr>
            </a:br>
            <a:r>
              <a:rPr lang="de-DE" sz="2000" b="0" dirty="0">
                <a:solidFill>
                  <a:srgbClr val="0000FF"/>
                </a:solidFill>
                <a:latin typeface="Times New Roman" panose="02020603050405020304" pitchFamily="18" charset="0"/>
                <a:cs typeface="Times New Roman" panose="02020603050405020304" pitchFamily="18" charset="0"/>
              </a:rPr>
              <a:t>D</a:t>
            </a:r>
            <a:r>
              <a:rPr lang="ro-RO" sz="2000" b="0" dirty="0">
                <a:solidFill>
                  <a:srgbClr val="0000FF"/>
                </a:solidFill>
                <a:latin typeface="Times New Roman" panose="02020603050405020304" pitchFamily="18" charset="0"/>
                <a:cs typeface="Times New Roman" panose="02020603050405020304" pitchFamily="18" charset="0"/>
              </a:rPr>
              <a:t>IE</a:t>
            </a:r>
            <a:r>
              <a:rPr lang="de-DE" sz="2000" b="0" dirty="0">
                <a:solidFill>
                  <a:srgbClr val="0000FF"/>
                </a:solidFill>
                <a:latin typeface="Times New Roman" panose="02020603050405020304" pitchFamily="18" charset="0"/>
                <a:cs typeface="Times New Roman" panose="02020603050405020304" pitchFamily="18" charset="0"/>
              </a:rPr>
              <a:t> </a:t>
            </a:r>
            <a:r>
              <a:rPr lang="ro-RO" sz="2000" b="0" dirty="0">
                <a:solidFill>
                  <a:srgbClr val="0000FF"/>
                </a:solidFill>
                <a:latin typeface="Times New Roman" panose="02020603050405020304" pitchFamily="18" charset="0"/>
                <a:cs typeface="Times New Roman" panose="02020603050405020304" pitchFamily="18" charset="0"/>
              </a:rPr>
              <a:t>ORGANISIERENDE</a:t>
            </a:r>
            <a:r>
              <a:rPr lang="de-DE" sz="2000" b="0" dirty="0">
                <a:solidFill>
                  <a:srgbClr val="0000FF"/>
                </a:solidFill>
                <a:latin typeface="Times New Roman" panose="02020603050405020304" pitchFamily="18" charset="0"/>
                <a:cs typeface="Times New Roman" panose="02020603050405020304" pitchFamily="18" charset="0"/>
              </a:rPr>
              <a:t> E</a:t>
            </a:r>
            <a:r>
              <a:rPr lang="ro-RO" sz="2000" b="0" dirty="0">
                <a:solidFill>
                  <a:srgbClr val="0000FF"/>
                </a:solidFill>
                <a:latin typeface="Times New Roman" panose="02020603050405020304" pitchFamily="18" charset="0"/>
                <a:cs typeface="Times New Roman" panose="02020603050405020304" pitchFamily="18" charset="0"/>
              </a:rPr>
              <a:t>INRICHTUNG</a:t>
            </a:r>
            <a:r>
              <a:rPr lang="de-DE" sz="2000" b="0" dirty="0">
                <a:solidFill>
                  <a:srgbClr val="0000FF"/>
                </a:solidFill>
                <a:latin typeface="Times New Roman" panose="02020603050405020304" pitchFamily="18" charset="0"/>
                <a:cs typeface="Times New Roman" panose="02020603050405020304" pitchFamily="18" charset="0"/>
              </a:rPr>
              <a:t>: National College </a:t>
            </a:r>
            <a:r>
              <a:rPr lang="de-DE" sz="2000" b="0" dirty="0" err="1">
                <a:solidFill>
                  <a:srgbClr val="0000FF"/>
                </a:solidFill>
                <a:latin typeface="Times New Roman" panose="02020603050405020304" pitchFamily="18" charset="0"/>
                <a:cs typeface="Times New Roman" panose="02020603050405020304" pitchFamily="18" charset="0"/>
              </a:rPr>
              <a:t>Garabet</a:t>
            </a:r>
            <a:r>
              <a:rPr lang="de-DE" sz="2000" b="0" dirty="0">
                <a:solidFill>
                  <a:srgbClr val="0000FF"/>
                </a:solidFill>
                <a:latin typeface="Times New Roman" panose="02020603050405020304" pitchFamily="18" charset="0"/>
                <a:cs typeface="Times New Roman" panose="02020603050405020304" pitchFamily="18" charset="0"/>
              </a:rPr>
              <a:t> </a:t>
            </a:r>
            <a:r>
              <a:rPr lang="de-DE" sz="2000" b="0" dirty="0" err="1">
                <a:solidFill>
                  <a:srgbClr val="0000FF"/>
                </a:solidFill>
                <a:latin typeface="Times New Roman" panose="02020603050405020304" pitchFamily="18" charset="0"/>
                <a:cs typeface="Times New Roman" panose="02020603050405020304" pitchFamily="18" charset="0"/>
              </a:rPr>
              <a:t>Ibraileanu</a:t>
            </a:r>
            <a:br>
              <a:rPr lang="en-US" sz="2000" b="0" dirty="0">
                <a:solidFill>
                  <a:srgbClr val="0000FF"/>
                </a:solidFill>
                <a:latin typeface="Times New Roman" panose="02020603050405020304" pitchFamily="18" charset="0"/>
                <a:cs typeface="Times New Roman" panose="02020603050405020304" pitchFamily="18" charset="0"/>
              </a:rPr>
            </a:br>
            <a:endParaRPr lang="ro-RO" sz="2000" dirty="0"/>
          </a:p>
        </p:txBody>
      </p:sp>
      <p:sp>
        <p:nvSpPr>
          <p:cNvPr id="4" name="Substituent conținut 3">
            <a:extLst>
              <a:ext uri="{FF2B5EF4-FFF2-40B4-BE49-F238E27FC236}">
                <a16:creationId xmlns:a16="http://schemas.microsoft.com/office/drawing/2014/main" id="{477A4B22-E34B-4664-B0CE-9AB96BDB0B31}"/>
              </a:ext>
            </a:extLst>
          </p:cNvPr>
          <p:cNvSpPr>
            <a:spLocks noGrp="1"/>
          </p:cNvSpPr>
          <p:nvPr>
            <p:ph sz="half" idx="2"/>
          </p:nvPr>
        </p:nvSpPr>
        <p:spPr/>
        <p:txBody>
          <a:bodyPr>
            <a:normAutofit/>
          </a:bodyPr>
          <a:lstStyle/>
          <a:p>
            <a:pPr marL="0" indent="0" algn="ctr">
              <a:lnSpc>
                <a:spcPct val="150000"/>
              </a:lnSpc>
              <a:buNone/>
            </a:pPr>
            <a:r>
              <a:rPr lang="en-US" sz="1900" dirty="0">
                <a:solidFill>
                  <a:srgbClr val="0000FF"/>
                </a:solidFill>
                <a:latin typeface="Times New Roman" panose="02020603050405020304" pitchFamily="18" charset="0"/>
                <a:cs typeface="Times New Roman" panose="02020603050405020304" pitchFamily="18" charset="0"/>
              </a:rPr>
              <a:t>A</a:t>
            </a:r>
            <a:r>
              <a:rPr lang="ro-RO" sz="1900" dirty="0">
                <a:solidFill>
                  <a:srgbClr val="0000FF"/>
                </a:solidFill>
                <a:latin typeface="Times New Roman" panose="02020603050405020304" pitchFamily="18" charset="0"/>
                <a:cs typeface="Times New Roman" panose="02020603050405020304" pitchFamily="18" charset="0"/>
              </a:rPr>
              <a:t>LLGEMEINE</a:t>
            </a:r>
            <a:r>
              <a:rPr lang="en-US" sz="1900" dirty="0">
                <a:solidFill>
                  <a:srgbClr val="0000FF"/>
                </a:solidFill>
                <a:latin typeface="Times New Roman" panose="02020603050405020304" pitchFamily="18" charset="0"/>
                <a:cs typeface="Times New Roman" panose="02020603050405020304" pitchFamily="18" charset="0"/>
              </a:rPr>
              <a:t> </a:t>
            </a:r>
            <a:r>
              <a:rPr lang="ro-RO" sz="1900" dirty="0">
                <a:solidFill>
                  <a:srgbClr val="0000FF"/>
                </a:solidFill>
                <a:latin typeface="Times New Roman" panose="02020603050405020304" pitchFamily="18" charset="0"/>
                <a:cs typeface="Times New Roman" panose="02020603050405020304" pitchFamily="18" charset="0"/>
              </a:rPr>
              <a:t>ZIELE</a:t>
            </a:r>
            <a:endParaRPr lang="en-US" sz="1900" dirty="0">
              <a:solidFill>
                <a:srgbClr val="0000FF"/>
              </a:solidFill>
              <a:latin typeface="Times New Roman" panose="02020603050405020304" pitchFamily="18" charset="0"/>
              <a:cs typeface="Times New Roman" panose="02020603050405020304" pitchFamily="18" charset="0"/>
            </a:endParaRPr>
          </a:p>
          <a:p>
            <a:pPr lvl="0" algn="just">
              <a:lnSpc>
                <a:spcPct val="100000"/>
              </a:lnSpc>
            </a:pPr>
            <a:r>
              <a:rPr lang="de-DE" sz="1900" dirty="0" err="1">
                <a:solidFill>
                  <a:srgbClr val="0000FF"/>
                </a:solidFill>
                <a:latin typeface="Times New Roman" panose="02020603050405020304" pitchFamily="18" charset="0"/>
                <a:cs typeface="Times New Roman" panose="02020603050405020304" pitchFamily="18" charset="0"/>
              </a:rPr>
              <a:t>Entwick</a:t>
            </a:r>
            <a:r>
              <a:rPr lang="ro-RO" sz="1900" dirty="0">
                <a:solidFill>
                  <a:srgbClr val="0000FF"/>
                </a:solidFill>
                <a:latin typeface="Times New Roman" panose="02020603050405020304" pitchFamily="18" charset="0"/>
                <a:cs typeface="Times New Roman" panose="02020603050405020304" pitchFamily="18" charset="0"/>
              </a:rPr>
              <a:t>lung</a:t>
            </a:r>
            <a:r>
              <a:rPr lang="de-DE" sz="1900" dirty="0">
                <a:solidFill>
                  <a:srgbClr val="0000FF"/>
                </a:solidFill>
                <a:latin typeface="Times New Roman" panose="02020603050405020304" pitchFamily="18" charset="0"/>
                <a:cs typeface="Times New Roman" panose="02020603050405020304" pitchFamily="18" charset="0"/>
              </a:rPr>
              <a:t> </a:t>
            </a:r>
            <a:r>
              <a:rPr lang="ro-RO" sz="1900" dirty="0" err="1">
                <a:solidFill>
                  <a:srgbClr val="0000FF"/>
                </a:solidFill>
                <a:latin typeface="Times New Roman" panose="02020603050405020304" pitchFamily="18" charset="0"/>
                <a:cs typeface="Times New Roman" panose="02020603050405020304" pitchFamily="18" charset="0"/>
              </a:rPr>
              <a:t>der</a:t>
            </a:r>
            <a:r>
              <a:rPr lang="de-DE" sz="1900" dirty="0">
                <a:solidFill>
                  <a:srgbClr val="0000FF"/>
                </a:solidFill>
                <a:latin typeface="Times New Roman" panose="02020603050405020304" pitchFamily="18" charset="0"/>
                <a:cs typeface="Times New Roman" panose="02020603050405020304" pitchFamily="18" charset="0"/>
              </a:rPr>
              <a:t> Schreibfähigkeiten auf Deutsch</a:t>
            </a:r>
            <a:endParaRPr lang="en-US" sz="1900" dirty="0">
              <a:solidFill>
                <a:srgbClr val="0000FF"/>
              </a:solidFill>
              <a:latin typeface="Times New Roman" panose="02020603050405020304" pitchFamily="18" charset="0"/>
              <a:cs typeface="Times New Roman" panose="02020603050405020304" pitchFamily="18" charset="0"/>
            </a:endParaRPr>
          </a:p>
          <a:p>
            <a:pPr lvl="0" algn="just"/>
            <a:r>
              <a:rPr lang="de-DE" sz="1900" dirty="0">
                <a:solidFill>
                  <a:srgbClr val="0000FF"/>
                </a:solidFill>
                <a:latin typeface="Times New Roman" panose="02020603050405020304" pitchFamily="18" charset="0"/>
                <a:cs typeface="Times New Roman" panose="02020603050405020304" pitchFamily="18" charset="0"/>
              </a:rPr>
              <a:t>Staatsbürgerliches Bewusstsein und Teamgeist bilden</a:t>
            </a:r>
            <a:endParaRPr lang="en-US" sz="1900" dirty="0">
              <a:solidFill>
                <a:srgbClr val="0000FF"/>
              </a:solidFill>
              <a:latin typeface="Times New Roman" panose="02020603050405020304" pitchFamily="18" charset="0"/>
              <a:cs typeface="Times New Roman" panose="02020603050405020304" pitchFamily="18" charset="0"/>
            </a:endParaRPr>
          </a:p>
          <a:p>
            <a:pPr lvl="0"/>
            <a:r>
              <a:rPr lang="en-US" sz="1900" dirty="0" err="1">
                <a:solidFill>
                  <a:srgbClr val="0000FF"/>
                </a:solidFill>
                <a:latin typeface="Times New Roman" panose="02020603050405020304" pitchFamily="18" charset="0"/>
                <a:cs typeface="Times New Roman" panose="02020603050405020304" pitchFamily="18" charset="0"/>
              </a:rPr>
              <a:t>Erwerb</a:t>
            </a:r>
            <a:r>
              <a:rPr lang="en-US" sz="1900" dirty="0">
                <a:solidFill>
                  <a:srgbClr val="0000FF"/>
                </a:solidFill>
                <a:latin typeface="Times New Roman" panose="02020603050405020304" pitchFamily="18" charset="0"/>
                <a:cs typeface="Times New Roman" panose="02020603050405020304" pitchFamily="18" charset="0"/>
              </a:rPr>
              <a:t> </a:t>
            </a:r>
            <a:r>
              <a:rPr lang="ro-RO" sz="1900" dirty="0" err="1">
                <a:solidFill>
                  <a:srgbClr val="0000FF"/>
                </a:solidFill>
                <a:latin typeface="Times New Roman" panose="02020603050405020304" pitchFamily="18" charset="0"/>
                <a:cs typeface="Times New Roman" panose="02020603050405020304" pitchFamily="18" charset="0"/>
              </a:rPr>
              <a:t>der</a:t>
            </a:r>
            <a:r>
              <a:rPr lang="ro-RO" sz="1900" dirty="0">
                <a:solidFill>
                  <a:srgbClr val="0000FF"/>
                </a:solidFill>
                <a:latin typeface="Times New Roman" panose="02020603050405020304" pitchFamily="18" charset="0"/>
                <a:cs typeface="Times New Roman" panose="02020603050405020304" pitchFamily="18" charset="0"/>
              </a:rPr>
              <a:t> </a:t>
            </a:r>
            <a:r>
              <a:rPr lang="en-US" sz="1900" dirty="0" err="1">
                <a:solidFill>
                  <a:srgbClr val="0000FF"/>
                </a:solidFill>
                <a:latin typeface="Times New Roman" panose="02020603050405020304" pitchFamily="18" charset="0"/>
                <a:cs typeface="Times New Roman" panose="02020603050405020304" pitchFamily="18" charset="0"/>
              </a:rPr>
              <a:t>interkulturelle</a:t>
            </a:r>
            <a:r>
              <a:rPr lang="ro-RO" sz="1900" dirty="0">
                <a:solidFill>
                  <a:srgbClr val="0000FF"/>
                </a:solidFill>
                <a:latin typeface="Times New Roman" panose="02020603050405020304" pitchFamily="18" charset="0"/>
                <a:cs typeface="Times New Roman" panose="02020603050405020304" pitchFamily="18" charset="0"/>
              </a:rPr>
              <a:t>n</a:t>
            </a:r>
            <a:r>
              <a:rPr lang="en-US" sz="1900" dirty="0">
                <a:solidFill>
                  <a:srgbClr val="0000FF"/>
                </a:solidFill>
                <a:latin typeface="Times New Roman" panose="02020603050405020304" pitchFamily="18" charset="0"/>
                <a:cs typeface="Times New Roman" panose="02020603050405020304" pitchFamily="18" charset="0"/>
              </a:rPr>
              <a:t> </a:t>
            </a:r>
            <a:r>
              <a:rPr lang="en-US" sz="1900" dirty="0" err="1">
                <a:solidFill>
                  <a:srgbClr val="0000FF"/>
                </a:solidFill>
                <a:latin typeface="Times New Roman" panose="02020603050405020304" pitchFamily="18" charset="0"/>
                <a:cs typeface="Times New Roman" panose="02020603050405020304" pitchFamily="18" charset="0"/>
              </a:rPr>
              <a:t>Informationen</a:t>
            </a:r>
            <a:endParaRPr lang="en-US" sz="1900" dirty="0">
              <a:solidFill>
                <a:srgbClr val="0000FF"/>
              </a:solidFill>
              <a:latin typeface="Times New Roman" panose="02020603050405020304" pitchFamily="18" charset="0"/>
              <a:cs typeface="Times New Roman" panose="02020603050405020304" pitchFamily="18" charset="0"/>
            </a:endParaRPr>
          </a:p>
          <a:p>
            <a:pPr lvl="0"/>
            <a:r>
              <a:rPr lang="en-US" sz="1900" dirty="0">
                <a:solidFill>
                  <a:srgbClr val="0000FF"/>
                </a:solidFill>
                <a:latin typeface="Times New Roman" panose="02020603050405020304" pitchFamily="18" charset="0"/>
                <a:cs typeface="Times New Roman" panose="02020603050405020304" pitchFamily="18" charset="0"/>
              </a:rPr>
              <a:t> </a:t>
            </a:r>
            <a:r>
              <a:rPr lang="en-US" sz="1900" dirty="0" err="1">
                <a:solidFill>
                  <a:srgbClr val="0000FF"/>
                </a:solidFill>
                <a:latin typeface="Times New Roman" panose="02020603050405020304" pitchFamily="18" charset="0"/>
                <a:cs typeface="Times New Roman" panose="02020603050405020304" pitchFamily="18" charset="0"/>
              </a:rPr>
              <a:t>Anerkennung</a:t>
            </a:r>
            <a:r>
              <a:rPr lang="en-US" sz="1900" dirty="0">
                <a:solidFill>
                  <a:srgbClr val="0000FF"/>
                </a:solidFill>
                <a:latin typeface="Times New Roman" panose="02020603050405020304" pitchFamily="18" charset="0"/>
                <a:cs typeface="Times New Roman" panose="02020603050405020304" pitchFamily="18" charset="0"/>
              </a:rPr>
              <a:t> von </a:t>
            </a:r>
            <a:r>
              <a:rPr lang="en-US" sz="1900" dirty="0" err="1">
                <a:solidFill>
                  <a:srgbClr val="0000FF"/>
                </a:solidFill>
                <a:latin typeface="Times New Roman" panose="02020603050405020304" pitchFamily="18" charset="0"/>
                <a:cs typeface="Times New Roman" panose="02020603050405020304" pitchFamily="18" charset="0"/>
              </a:rPr>
              <a:t>Qualifikationen</a:t>
            </a:r>
            <a:endParaRPr lang="en-US" sz="1900" dirty="0">
              <a:solidFill>
                <a:srgbClr val="0000FF"/>
              </a:solidFill>
              <a:latin typeface="Times New Roman" panose="02020603050405020304" pitchFamily="18" charset="0"/>
              <a:cs typeface="Times New Roman" panose="02020603050405020304" pitchFamily="18" charset="0"/>
            </a:endParaRPr>
          </a:p>
          <a:p>
            <a:pPr marL="0" indent="0">
              <a:buNone/>
            </a:pPr>
            <a:endParaRPr lang="en-US" sz="2800" dirty="0">
              <a:solidFill>
                <a:srgbClr val="0070C0"/>
              </a:solidFill>
            </a:endParaRPr>
          </a:p>
          <a:p>
            <a:endParaRPr lang="ro-RO" dirty="0"/>
          </a:p>
        </p:txBody>
      </p:sp>
      <p:sp>
        <p:nvSpPr>
          <p:cNvPr id="6" name="Substituent conținut 5">
            <a:extLst>
              <a:ext uri="{FF2B5EF4-FFF2-40B4-BE49-F238E27FC236}">
                <a16:creationId xmlns:a16="http://schemas.microsoft.com/office/drawing/2014/main" id="{7334525E-EA7A-42DE-A9CF-6C750D2D2BA1}"/>
              </a:ext>
            </a:extLst>
          </p:cNvPr>
          <p:cNvSpPr>
            <a:spLocks noGrp="1"/>
          </p:cNvSpPr>
          <p:nvPr>
            <p:ph sz="quarter" idx="4"/>
          </p:nvPr>
        </p:nvSpPr>
        <p:spPr/>
        <p:txBody>
          <a:bodyPr>
            <a:normAutofit/>
          </a:bodyPr>
          <a:lstStyle/>
          <a:p>
            <a:pPr marL="0" indent="0" algn="ctr">
              <a:lnSpc>
                <a:spcPct val="150000"/>
              </a:lnSpc>
              <a:buNone/>
            </a:pPr>
            <a:r>
              <a:rPr lang="ro-RO" sz="1900" dirty="0">
                <a:solidFill>
                  <a:srgbClr val="0000FF"/>
                </a:solidFill>
                <a:latin typeface="Times New Roman" panose="02020603050405020304" pitchFamily="18" charset="0"/>
                <a:cs typeface="Times New Roman" panose="02020603050405020304" pitchFamily="18" charset="0"/>
              </a:rPr>
              <a:t>AKTIVITÄTEN</a:t>
            </a:r>
            <a:endParaRPr lang="en-US" sz="1900" dirty="0">
              <a:solidFill>
                <a:srgbClr val="0000FF"/>
              </a:solidFill>
              <a:latin typeface="Times New Roman" panose="02020603050405020304" pitchFamily="18" charset="0"/>
              <a:cs typeface="Times New Roman" panose="02020603050405020304" pitchFamily="18" charset="0"/>
            </a:endParaRPr>
          </a:p>
          <a:p>
            <a:pPr lvl="0">
              <a:lnSpc>
                <a:spcPct val="100000"/>
              </a:lnSpc>
            </a:pPr>
            <a:r>
              <a:rPr lang="en-US" sz="1900" dirty="0">
                <a:solidFill>
                  <a:srgbClr val="0000FF"/>
                </a:solidFill>
                <a:latin typeface="Times New Roman" panose="02020603050405020304" pitchFamily="18" charset="0"/>
                <a:cs typeface="Times New Roman" panose="02020603050405020304" pitchFamily="18" charset="0"/>
              </a:rPr>
              <a:t>Workshops</a:t>
            </a:r>
          </a:p>
          <a:p>
            <a:pPr lvl="0">
              <a:lnSpc>
                <a:spcPct val="100000"/>
              </a:lnSpc>
            </a:pPr>
            <a:r>
              <a:rPr lang="en-US" sz="1900" dirty="0" err="1">
                <a:solidFill>
                  <a:srgbClr val="0000FF"/>
                </a:solidFill>
                <a:latin typeface="Times New Roman" panose="02020603050405020304" pitchFamily="18" charset="0"/>
                <a:cs typeface="Times New Roman" panose="02020603050405020304" pitchFamily="18" charset="0"/>
              </a:rPr>
              <a:t>Dokumentation</a:t>
            </a:r>
            <a:r>
              <a:rPr lang="ro-RO" sz="1900" dirty="0">
                <a:solidFill>
                  <a:srgbClr val="0000FF"/>
                </a:solidFill>
                <a:latin typeface="Times New Roman" panose="02020603050405020304" pitchFamily="18" charset="0"/>
                <a:cs typeface="Times New Roman" panose="02020603050405020304" pitchFamily="18" charset="0"/>
              </a:rPr>
              <a:t> </a:t>
            </a:r>
            <a:r>
              <a:rPr lang="ro-RO" sz="1900" dirty="0" err="1">
                <a:solidFill>
                  <a:srgbClr val="0000FF"/>
                </a:solidFill>
                <a:latin typeface="Times New Roman" panose="02020603050405020304" pitchFamily="18" charset="0"/>
                <a:cs typeface="Times New Roman" panose="02020603050405020304" pitchFamily="18" charset="0"/>
              </a:rPr>
              <a:t>Reise</a:t>
            </a:r>
            <a:endParaRPr lang="en-US" sz="1900" dirty="0">
              <a:solidFill>
                <a:srgbClr val="0000FF"/>
              </a:solidFill>
              <a:latin typeface="Times New Roman" panose="02020603050405020304" pitchFamily="18" charset="0"/>
              <a:cs typeface="Times New Roman" panose="02020603050405020304" pitchFamily="18" charset="0"/>
            </a:endParaRPr>
          </a:p>
          <a:p>
            <a:pPr lvl="0">
              <a:lnSpc>
                <a:spcPct val="100000"/>
              </a:lnSpc>
            </a:pPr>
            <a:r>
              <a:rPr lang="en-US" sz="1900" dirty="0">
                <a:solidFill>
                  <a:srgbClr val="0000FF"/>
                </a:solidFill>
                <a:latin typeface="Times New Roman" panose="02020603050405020304" pitchFamily="18" charset="0"/>
                <a:cs typeface="Times New Roman" panose="02020603050405020304" pitchFamily="18" charset="0"/>
              </a:rPr>
              <a:t>Teambuilding-</a:t>
            </a:r>
            <a:r>
              <a:rPr lang="en-US" sz="1900" dirty="0" err="1">
                <a:solidFill>
                  <a:srgbClr val="0000FF"/>
                </a:solidFill>
                <a:latin typeface="Times New Roman" panose="02020603050405020304" pitchFamily="18" charset="0"/>
                <a:cs typeface="Times New Roman" panose="02020603050405020304" pitchFamily="18" charset="0"/>
              </a:rPr>
              <a:t>Aktivitäten</a:t>
            </a:r>
            <a:endParaRPr lang="en-US" sz="1900" dirty="0">
              <a:solidFill>
                <a:srgbClr val="0000FF"/>
              </a:solidFill>
              <a:latin typeface="Times New Roman" panose="02020603050405020304" pitchFamily="18" charset="0"/>
              <a:cs typeface="Times New Roman" panose="02020603050405020304" pitchFamily="18" charset="0"/>
            </a:endParaRPr>
          </a:p>
          <a:p>
            <a:endParaRPr lang="ro-RO" dirty="0"/>
          </a:p>
        </p:txBody>
      </p:sp>
    </p:spTree>
    <p:extLst>
      <p:ext uri="{BB962C8B-B14F-4D97-AF65-F5344CB8AC3E}">
        <p14:creationId xmlns:p14="http://schemas.microsoft.com/office/powerpoint/2010/main" val="1616006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10762-6D1D-401C-B1A7-AAC29C8F4342}"/>
              </a:ext>
            </a:extLst>
          </p:cNvPr>
          <p:cNvSpPr>
            <a:spLocks noGrp="1"/>
          </p:cNvSpPr>
          <p:nvPr>
            <p:ph type="title"/>
          </p:nvPr>
        </p:nvSpPr>
        <p:spPr>
          <a:xfrm>
            <a:off x="1524000" y="357809"/>
            <a:ext cx="4210878" cy="844826"/>
          </a:xfrm>
        </p:spPr>
        <p:txBody>
          <a:bodyPr>
            <a:normAutofit fontScale="90000"/>
          </a:bodyPr>
          <a:lstStyle/>
          <a:p>
            <a:br>
              <a:rPr lang="ro-RO" sz="4500" b="1" dirty="0">
                <a:solidFill>
                  <a:srgbClr val="0070C0"/>
                </a:solidFill>
              </a:rPr>
            </a:br>
            <a:r>
              <a:rPr lang="ro-RO" sz="4000" dirty="0">
                <a:solidFill>
                  <a:srgbClr val="0000FF"/>
                </a:solidFill>
                <a:latin typeface="Century Gothic" panose="020B0502020202020204" pitchFamily="34" charset="0"/>
              </a:rPr>
              <a:t>DE</a:t>
            </a:r>
            <a:r>
              <a:rPr lang="de-DE" sz="4000" dirty="0">
                <a:solidFill>
                  <a:srgbClr val="0000FF"/>
                </a:solidFill>
                <a:latin typeface="Century Gothic" panose="020B0502020202020204" pitchFamily="34" charset="0"/>
              </a:rPr>
              <a:t>R</a:t>
            </a:r>
            <a:r>
              <a:rPr lang="ro-RO" sz="4000" dirty="0">
                <a:solidFill>
                  <a:srgbClr val="0000FF"/>
                </a:solidFill>
                <a:latin typeface="Century Gothic" panose="020B0502020202020204" pitchFamily="34" charset="0"/>
              </a:rPr>
              <a:t> </a:t>
            </a:r>
            <a:r>
              <a:rPr lang="de-DE" sz="4000" dirty="0">
                <a:solidFill>
                  <a:srgbClr val="0000FF"/>
                </a:solidFill>
                <a:latin typeface="Century Gothic" panose="020B0502020202020204" pitchFamily="34" charset="0"/>
              </a:rPr>
              <a:t>SECHSTE </a:t>
            </a:r>
            <a:r>
              <a:rPr lang="en-US" sz="4000" dirty="0">
                <a:solidFill>
                  <a:srgbClr val="0000FF"/>
                </a:solidFill>
                <a:latin typeface="Century Gothic" panose="020B0502020202020204" pitchFamily="34" charset="0"/>
              </a:rPr>
              <a:t>TAG</a:t>
            </a:r>
          </a:p>
        </p:txBody>
      </p:sp>
      <p:sp>
        <p:nvSpPr>
          <p:cNvPr id="6" name="Content Placeholder 5">
            <a:extLst>
              <a:ext uri="{FF2B5EF4-FFF2-40B4-BE49-F238E27FC236}">
                <a16:creationId xmlns:a16="http://schemas.microsoft.com/office/drawing/2014/main" id="{3BFF6A15-9658-4BCE-BA4C-40C894B01EF6}"/>
              </a:ext>
            </a:extLst>
          </p:cNvPr>
          <p:cNvSpPr>
            <a:spLocks noGrp="1"/>
          </p:cNvSpPr>
          <p:nvPr>
            <p:ph idx="1"/>
          </p:nvPr>
        </p:nvSpPr>
        <p:spPr>
          <a:xfrm>
            <a:off x="1524000" y="1480930"/>
            <a:ext cx="9144000" cy="4519820"/>
          </a:xfrm>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marL="0" lvl="0" indent="0">
              <a:buNone/>
            </a:pPr>
            <a:endParaRPr lang="de-DE" sz="1650" b="1" dirty="0">
              <a:solidFill>
                <a:srgbClr val="0070C0"/>
              </a:solidFill>
            </a:endParaRPr>
          </a:p>
          <a:p>
            <a:pPr lvl="0" algn="just"/>
            <a:r>
              <a:rPr lang="de-DE" sz="2000" dirty="0">
                <a:solidFill>
                  <a:srgbClr val="0000FF"/>
                </a:solidFill>
                <a:latin typeface="Times New Roman" panose="02020603050405020304" pitchFamily="18" charset="0"/>
                <a:cs typeface="Times New Roman" panose="02020603050405020304" pitchFamily="18" charset="0"/>
              </a:rPr>
              <a:t>Am sechsten Tag des Projekts nahmen die Schüler teil an einem Workshop zum Thema: “Selektiven Lesen” . Als Muster benutzten wir den Text für Jugendliche "Timo darf nicht sterben"; die Aufgabe war eine gute Möglichkeit für Schüler Lesetechniken zu bewerten und zu verbessern</a:t>
            </a:r>
            <a:r>
              <a:rPr lang="ro-RO" sz="2000" dirty="0">
                <a:solidFill>
                  <a:srgbClr val="0000FF"/>
                </a:solidFill>
                <a:latin typeface="Times New Roman" panose="02020603050405020304" pitchFamily="18" charset="0"/>
                <a:cs typeface="Times New Roman" panose="02020603050405020304" pitchFamily="18" charset="0"/>
              </a:rPr>
              <a:t>.   </a:t>
            </a:r>
            <a:endParaRPr lang="en-US" sz="2000" dirty="0">
              <a:solidFill>
                <a:srgbClr val="0000FF"/>
              </a:solidFill>
              <a:latin typeface="Times New Roman" panose="02020603050405020304" pitchFamily="18" charset="0"/>
              <a:cs typeface="Times New Roman" panose="02020603050405020304" pitchFamily="18" charset="0"/>
            </a:endParaRPr>
          </a:p>
          <a:p>
            <a:pPr lvl="0" algn="just"/>
            <a:r>
              <a:rPr lang="de-DE" sz="2000" dirty="0">
                <a:solidFill>
                  <a:srgbClr val="0000FF"/>
                </a:solidFill>
                <a:latin typeface="Times New Roman" panose="02020603050405020304" pitchFamily="18" charset="0"/>
                <a:cs typeface="Times New Roman" panose="02020603050405020304" pitchFamily="18" charset="0"/>
              </a:rPr>
              <a:t>Eine andere Aktivität, die wir in diesem Tag durchgeführt wurden, hatte als Zweck die Verwendung der Phantasie und Geschicklichkeit, um Bastelobjekte durch Quilling zu erhalten</a:t>
            </a:r>
            <a:r>
              <a:rPr lang="ro-RO" sz="2000" dirty="0">
                <a:solidFill>
                  <a:srgbClr val="0000FF"/>
                </a:solidFill>
                <a:latin typeface="Times New Roman" panose="02020603050405020304" pitchFamily="18" charset="0"/>
                <a:cs typeface="Times New Roman" panose="02020603050405020304" pitchFamily="18" charset="0"/>
              </a:rPr>
              <a:t>.</a:t>
            </a:r>
            <a:endParaRPr lang="en-US" sz="2000" dirty="0">
              <a:solidFill>
                <a:srgbClr val="0000FF"/>
              </a:solidFill>
              <a:latin typeface="Times New Roman" panose="02020603050405020304" pitchFamily="18" charset="0"/>
              <a:cs typeface="Times New Roman" panose="02020603050405020304" pitchFamily="18" charset="0"/>
            </a:endParaRPr>
          </a:p>
          <a:p>
            <a:pPr lvl="0" algn="just"/>
            <a:r>
              <a:rPr lang="de-DE" sz="2000" dirty="0">
                <a:solidFill>
                  <a:srgbClr val="0000FF"/>
                </a:solidFill>
                <a:latin typeface="Times New Roman" panose="02020603050405020304" pitchFamily="18" charset="0"/>
                <a:cs typeface="Times New Roman" panose="02020603050405020304" pitchFamily="18" charset="0"/>
              </a:rPr>
              <a:t>Die letzte Aktivität an diesem Tag waren Sportwettkämpfe (Volleyball, Basketball, Badminton), bei denen jeder Teilnehmer seine sportlichen Talente und Teamwork-Fähigkeiten berücksichtigt. Gleichzeitig bat diese Aktivität die Möglichkeit              die Schülerinteresse  für Sport zu vergleichen.</a:t>
            </a:r>
            <a:endParaRPr lang="en-US" sz="2000" dirty="0">
              <a:solidFill>
                <a:srgbClr val="0000FF"/>
              </a:solidFill>
              <a:latin typeface="Times New Roman" panose="02020603050405020304" pitchFamily="18" charset="0"/>
              <a:cs typeface="Times New Roman" panose="02020603050405020304" pitchFamily="18" charset="0"/>
            </a:endParaRPr>
          </a:p>
          <a:p>
            <a:pPr lvl="0" algn="just"/>
            <a:r>
              <a:rPr lang="de-DE" sz="2000" dirty="0">
                <a:solidFill>
                  <a:srgbClr val="0000FF"/>
                </a:solidFill>
                <a:latin typeface="Times New Roman" panose="02020603050405020304" pitchFamily="18" charset="0"/>
                <a:cs typeface="Times New Roman" panose="02020603050405020304" pitchFamily="18" charset="0"/>
              </a:rPr>
              <a:t>Wir bedanken uns sehr bei  Sportlehrerin Frau Brînduşa Clapon für ihr Engagement (Organisation von Wettbewerben, Schulung mit Schülern, Schiedsverfahren).</a:t>
            </a:r>
          </a:p>
        </p:txBody>
      </p:sp>
    </p:spTree>
    <p:extLst>
      <p:ext uri="{BB962C8B-B14F-4D97-AF65-F5344CB8AC3E}">
        <p14:creationId xmlns:p14="http://schemas.microsoft.com/office/powerpoint/2010/main" val="4130336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65E28CE-DEA5-421C-B753-76DA6B9ADC2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74094"/>
            <a:ext cx="5181600" cy="3454399"/>
          </a:xfrm>
          <a:prstGeom prst="rect">
            <a:avLst/>
          </a:prstGeom>
          <a:ln w="88900" cap="sq" cmpd="thickThin">
            <a:solidFill>
              <a:srgbClr val="000000"/>
            </a:solidFill>
            <a:prstDash val="solid"/>
            <a:miter lim="800000"/>
          </a:ln>
          <a:effectLst>
            <a:innerShdw blurRad="76200">
              <a:srgbClr val="000000"/>
            </a:innerShdw>
          </a:effectLst>
        </p:spPr>
      </p:pic>
      <p:pic>
        <p:nvPicPr>
          <p:cNvPr id="8" name="Content Placeholder 7">
            <a:extLst>
              <a:ext uri="{FF2B5EF4-FFF2-40B4-BE49-F238E27FC236}">
                <a16:creationId xmlns:a16="http://schemas.microsoft.com/office/drawing/2014/main" id="{0A1E4D63-DDB8-4C18-ABBD-F1B8186324E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3" y="3506029"/>
            <a:ext cx="4482545" cy="2405270"/>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807C8E1E-9596-4032-9722-C678332ED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3454" y="946702"/>
            <a:ext cx="4373217" cy="2405270"/>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57D564D4-79C0-4CE1-B0C0-404CE3A79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946702"/>
            <a:ext cx="4482549" cy="240527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83788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DAF926-B636-4E94-A34E-19B5B08DABDC}"/>
              </a:ext>
            </a:extLst>
          </p:cNvPr>
          <p:cNvSpPr>
            <a:spLocks noGrp="1"/>
          </p:cNvSpPr>
          <p:nvPr>
            <p:ph type="title"/>
          </p:nvPr>
        </p:nvSpPr>
        <p:spPr>
          <a:xfrm>
            <a:off x="838202" y="681037"/>
            <a:ext cx="4696880" cy="990336"/>
          </a:xfrm>
        </p:spPr>
        <p:txBody>
          <a:bodyPr vert="horz" lIns="91440" tIns="45720" rIns="91440" bIns="45720" rtlCol="0" anchor="ctr">
            <a:normAutofit fontScale="90000"/>
          </a:bodyPr>
          <a:lstStyle/>
          <a:p>
            <a:br>
              <a:rPr lang="en-US" b="1" kern="1200" dirty="0">
                <a:solidFill>
                  <a:schemeClr val="tx1"/>
                </a:solidFill>
                <a:latin typeface="+mj-lt"/>
                <a:ea typeface="+mj-ea"/>
                <a:cs typeface="+mj-cs"/>
              </a:rPr>
            </a:br>
            <a:r>
              <a:rPr lang="en-US" kern="1200" dirty="0">
                <a:solidFill>
                  <a:srgbClr val="0000FF"/>
                </a:solidFill>
                <a:latin typeface="+mj-lt"/>
                <a:ea typeface="+mj-ea"/>
                <a:cs typeface="+mj-cs"/>
              </a:rPr>
              <a:t>DER SIEBTE TAG</a:t>
            </a:r>
          </a:p>
        </p:txBody>
      </p:sp>
      <p:sp>
        <p:nvSpPr>
          <p:cNvPr id="3" name="Content Placeholder 2">
            <a:extLst>
              <a:ext uri="{FF2B5EF4-FFF2-40B4-BE49-F238E27FC236}">
                <a16:creationId xmlns:a16="http://schemas.microsoft.com/office/drawing/2014/main" id="{FB050C9C-D03D-4960-9BE4-7CB00CEB7C00}"/>
              </a:ext>
            </a:extLst>
          </p:cNvPr>
          <p:cNvSpPr>
            <a:spLocks noGrp="1"/>
          </p:cNvSpPr>
          <p:nvPr>
            <p:ph sz="half" idx="1"/>
          </p:nvPr>
        </p:nvSpPr>
        <p:spPr>
          <a:xfrm>
            <a:off x="838202" y="1825625"/>
            <a:ext cx="5092194" cy="4351338"/>
          </a:xfrm>
        </p:spPr>
        <p:txBody>
          <a:bodyPr vert="horz" lIns="91440" tIns="45720" rIns="91440" bIns="45720" rtlCol="0">
            <a:normAutofit/>
          </a:bodyPr>
          <a:lstStyle/>
          <a:p>
            <a:pPr lvl="0"/>
            <a:endParaRPr lang="en-US" sz="1800" b="1" dirty="0"/>
          </a:p>
          <a:p>
            <a:pPr lvl="0" algn="just"/>
            <a:r>
              <a:rPr lang="en-US" sz="1800" dirty="0" err="1">
                <a:solidFill>
                  <a:srgbClr val="0000FF"/>
                </a:solidFill>
                <a:latin typeface="Times New Roman" panose="02020603050405020304" pitchFamily="18" charset="0"/>
                <a:cs typeface="Times New Roman" panose="02020603050405020304" pitchFamily="18" charset="0"/>
              </a:rPr>
              <a:t>Wir</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haben</a:t>
            </a:r>
            <a:r>
              <a:rPr lang="en-US" sz="1800" dirty="0">
                <a:solidFill>
                  <a:srgbClr val="0000FF"/>
                </a:solidFill>
                <a:latin typeface="Times New Roman" panose="02020603050405020304" pitchFamily="18" charset="0"/>
                <a:cs typeface="Times New Roman" panose="02020603050405020304" pitchFamily="18" charset="0"/>
              </a:rPr>
              <a:t> die </a:t>
            </a:r>
            <a:r>
              <a:rPr lang="en-US" sz="1800" dirty="0" err="1">
                <a:solidFill>
                  <a:srgbClr val="0000FF"/>
                </a:solidFill>
                <a:latin typeface="Times New Roman" panose="02020603050405020304" pitchFamily="18" charset="0"/>
                <a:cs typeface="Times New Roman" panose="02020603050405020304" pitchFamily="18" charset="0"/>
              </a:rPr>
              <a:t>Preisverleihung</a:t>
            </a:r>
            <a:r>
              <a:rPr lang="en-US" sz="1800" dirty="0">
                <a:solidFill>
                  <a:srgbClr val="0000FF"/>
                </a:solidFill>
                <a:latin typeface="Times New Roman" panose="02020603050405020304" pitchFamily="18" charset="0"/>
                <a:cs typeface="Times New Roman" panose="02020603050405020304" pitchFamily="18" charset="0"/>
              </a:rPr>
              <a:t> des </a:t>
            </a:r>
            <a:r>
              <a:rPr lang="en-US" sz="1800" dirty="0" err="1">
                <a:solidFill>
                  <a:srgbClr val="0000FF"/>
                </a:solidFill>
                <a:latin typeface="Times New Roman" panose="02020603050405020304" pitchFamily="18" charset="0"/>
                <a:cs typeface="Times New Roman" panose="02020603050405020304" pitchFamily="18" charset="0"/>
              </a:rPr>
              <a:t>Wettbewerbs</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Landeskunde</a:t>
            </a:r>
            <a:r>
              <a:rPr lang="en-US" sz="1800" dirty="0">
                <a:solidFill>
                  <a:srgbClr val="0000FF"/>
                </a:solidFill>
                <a:latin typeface="Times New Roman" panose="02020603050405020304" pitchFamily="18" charset="0"/>
                <a:cs typeface="Times New Roman" panose="02020603050405020304" pitchFamily="18" charset="0"/>
              </a:rPr>
              <a:t> DACH </a:t>
            </a:r>
            <a:r>
              <a:rPr lang="en-US" sz="1800" dirty="0" err="1">
                <a:solidFill>
                  <a:srgbClr val="0000FF"/>
                </a:solidFill>
                <a:latin typeface="Times New Roman" panose="02020603050405020304" pitchFamily="18" charset="0"/>
                <a:cs typeface="Times New Roman" panose="02020603050405020304" pitchFamily="18" charset="0"/>
              </a:rPr>
              <a:t>organisiert</a:t>
            </a:r>
            <a:r>
              <a:rPr lang="en-US" sz="1800" dirty="0">
                <a:solidFill>
                  <a:srgbClr val="0000FF"/>
                </a:solidFill>
                <a:latin typeface="Times New Roman" panose="02020603050405020304" pitchFamily="18" charset="0"/>
                <a:cs typeface="Times New Roman" panose="02020603050405020304" pitchFamily="18" charset="0"/>
              </a:rPr>
              <a:t>.</a:t>
            </a:r>
          </a:p>
          <a:p>
            <a:pPr lvl="0" algn="just"/>
            <a:r>
              <a:rPr lang="en-US" sz="1800" dirty="0" err="1">
                <a:solidFill>
                  <a:srgbClr val="0000FF"/>
                </a:solidFill>
                <a:latin typeface="Times New Roman" panose="02020603050405020304" pitchFamily="18" charset="0"/>
                <a:cs typeface="Times New Roman" panose="02020603050405020304" pitchFamily="18" charset="0"/>
              </a:rPr>
              <a:t>Wir</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haben</a:t>
            </a:r>
            <a:r>
              <a:rPr lang="en-US" sz="1800" dirty="0">
                <a:solidFill>
                  <a:srgbClr val="0000FF"/>
                </a:solidFill>
                <a:latin typeface="Times New Roman" panose="02020603050405020304" pitchFamily="18" charset="0"/>
                <a:cs typeface="Times New Roman" panose="02020603050405020304" pitchFamily="18" charset="0"/>
              </a:rPr>
              <a:t> die </a:t>
            </a:r>
            <a:r>
              <a:rPr lang="en-US" sz="1800" dirty="0" err="1">
                <a:solidFill>
                  <a:srgbClr val="0000FF"/>
                </a:solidFill>
                <a:latin typeface="Times New Roman" panose="02020603050405020304" pitchFamily="18" charset="0"/>
                <a:cs typeface="Times New Roman" panose="02020603050405020304" pitchFamily="18" charset="0"/>
              </a:rPr>
              <a:t>Projektaktivitäten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evaluiert</a:t>
            </a:r>
            <a:r>
              <a:rPr lang="en-US" sz="1800" dirty="0">
                <a:solidFill>
                  <a:srgbClr val="0000FF"/>
                </a:solidFill>
                <a:latin typeface="Times New Roman" panose="02020603050405020304" pitchFamily="18" charset="0"/>
                <a:cs typeface="Times New Roman" panose="02020603050405020304" pitchFamily="18" charset="0"/>
              </a:rPr>
              <a:t> und die Details der </a:t>
            </a:r>
            <a:r>
              <a:rPr lang="en-US" sz="1800" dirty="0" err="1">
                <a:solidFill>
                  <a:srgbClr val="0000FF"/>
                </a:solidFill>
                <a:latin typeface="Times New Roman" panose="02020603050405020304" pitchFamily="18" charset="0"/>
                <a:cs typeface="Times New Roman" panose="02020603050405020304" pitchFamily="18" charset="0"/>
              </a:rPr>
              <a:t>anderen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Aktivitäten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festgelegt</a:t>
            </a:r>
            <a:r>
              <a:rPr lang="en-US" sz="1800" dirty="0">
                <a:solidFill>
                  <a:srgbClr val="0000FF"/>
                </a:solidFill>
                <a:latin typeface="Times New Roman" panose="02020603050405020304" pitchFamily="18" charset="0"/>
                <a:cs typeface="Times New Roman" panose="02020603050405020304" pitchFamily="18" charset="0"/>
              </a:rPr>
              <a:t>.</a:t>
            </a:r>
          </a:p>
          <a:p>
            <a:pPr lvl="0" algn="just"/>
            <a:r>
              <a:rPr lang="en-US" sz="1800" dirty="0" err="1">
                <a:solidFill>
                  <a:srgbClr val="0000FF"/>
                </a:solidFill>
                <a:latin typeface="Times New Roman" panose="02020603050405020304" pitchFamily="18" charset="0"/>
                <a:cs typeface="Times New Roman" panose="02020603050405020304" pitchFamily="18" charset="0"/>
              </a:rPr>
              <a:t>Wir</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besuchten</a:t>
            </a:r>
            <a:r>
              <a:rPr lang="en-US" sz="1800" dirty="0">
                <a:solidFill>
                  <a:srgbClr val="0000FF"/>
                </a:solidFill>
                <a:latin typeface="Times New Roman" panose="02020603050405020304" pitchFamily="18" charset="0"/>
                <a:cs typeface="Times New Roman" panose="02020603050405020304" pitchFamily="18" charset="0"/>
              </a:rPr>
              <a:t> den </a:t>
            </a:r>
            <a:r>
              <a:rPr lang="en-US" sz="1800" dirty="0" err="1">
                <a:solidFill>
                  <a:srgbClr val="0000FF"/>
                </a:solidFill>
                <a:latin typeface="Times New Roman" panose="02020603050405020304" pitchFamily="18" charset="0"/>
                <a:cs typeface="Times New Roman" panose="02020603050405020304" pitchFamily="18" charset="0"/>
              </a:rPr>
              <a:t>Botanischen</a:t>
            </a:r>
            <a:r>
              <a:rPr lang="en-US" sz="1800" dirty="0">
                <a:solidFill>
                  <a:srgbClr val="0000FF"/>
                </a:solidFill>
                <a:latin typeface="Times New Roman" panose="02020603050405020304" pitchFamily="18" charset="0"/>
                <a:cs typeface="Times New Roman" panose="02020603050405020304" pitchFamily="18" charset="0"/>
              </a:rPr>
              <a:t> Garten, wo die </a:t>
            </a:r>
            <a:r>
              <a:rPr lang="en-US" sz="1800" dirty="0" err="1">
                <a:solidFill>
                  <a:srgbClr val="0000FF"/>
                </a:solidFill>
                <a:latin typeface="Times New Roman" panose="02020603050405020304" pitchFamily="18" charset="0"/>
                <a:cs typeface="Times New Roman" panose="02020603050405020304" pitchFamily="18" charset="0"/>
              </a:rPr>
              <a:t>Schüler</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aus</a:t>
            </a:r>
            <a:r>
              <a:rPr lang="en-US" sz="1800" dirty="0">
                <a:solidFill>
                  <a:srgbClr val="0000FF"/>
                </a:solidFill>
                <a:latin typeface="Times New Roman" panose="02020603050405020304" pitchFamily="18" charset="0"/>
                <a:cs typeface="Times New Roman" panose="02020603050405020304" pitchFamily="18" charset="0"/>
              </a:rPr>
              <a:t> der </a:t>
            </a:r>
            <a:r>
              <a:rPr lang="en-US" sz="1800" dirty="0" err="1">
                <a:solidFill>
                  <a:srgbClr val="0000FF"/>
                </a:solidFill>
                <a:latin typeface="Times New Roman" panose="02020603050405020304" pitchFamily="18" charset="0"/>
                <a:cs typeface="Times New Roman" panose="02020603050405020304" pitchFamily="18" charset="0"/>
              </a:rPr>
              <a:t>Türkei</a:t>
            </a:r>
            <a:r>
              <a:rPr lang="en-US" sz="1800" dirty="0">
                <a:solidFill>
                  <a:srgbClr val="0000FF"/>
                </a:solidFill>
                <a:latin typeface="Times New Roman" panose="02020603050405020304" pitchFamily="18" charset="0"/>
                <a:cs typeface="Times New Roman" panose="02020603050405020304" pitchFamily="18" charset="0"/>
              </a:rPr>
              <a:t> und </a:t>
            </a:r>
            <a:r>
              <a:rPr lang="en-US" sz="1800" dirty="0" err="1">
                <a:solidFill>
                  <a:srgbClr val="0000FF"/>
                </a:solidFill>
                <a:latin typeface="Times New Roman" panose="02020603050405020304" pitchFamily="18" charset="0"/>
                <a:cs typeface="Times New Roman" panose="02020603050405020304" pitchFamily="18" charset="0"/>
              </a:rPr>
              <a:t>Lettland</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Blumen</a:t>
            </a:r>
            <a:r>
              <a:rPr lang="en-US" sz="1800" dirty="0">
                <a:solidFill>
                  <a:srgbClr val="0000FF"/>
                </a:solidFill>
                <a:latin typeface="Times New Roman" panose="02020603050405020304" pitchFamily="18" charset="0"/>
                <a:cs typeface="Times New Roman" panose="02020603050405020304" pitchFamily="18" charset="0"/>
              </a:rPr>
              <a:t> und </a:t>
            </a:r>
            <a:r>
              <a:rPr lang="en-US" sz="1800" dirty="0" err="1">
                <a:solidFill>
                  <a:srgbClr val="0000FF"/>
                </a:solidFill>
                <a:latin typeface="Times New Roman" panose="02020603050405020304" pitchFamily="18" charset="0"/>
                <a:cs typeface="Times New Roman" panose="02020603050405020304" pitchFamily="18" charset="0"/>
              </a:rPr>
              <a:t>Fotos</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genossen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haben</a:t>
            </a:r>
            <a:r>
              <a:rPr lang="en-US" sz="1800" dirty="0">
                <a:solidFill>
                  <a:srgbClr val="0000FF"/>
                </a:solidFill>
                <a:latin typeface="Times New Roman" panose="02020603050405020304" pitchFamily="18" charset="0"/>
                <a:cs typeface="Times New Roman" panose="02020603050405020304" pitchFamily="18" charset="0"/>
              </a:rPr>
              <a:t>.</a:t>
            </a:r>
          </a:p>
          <a:p>
            <a:pPr lvl="0" algn="just"/>
            <a:r>
              <a:rPr lang="en-US" sz="1800" dirty="0" err="1">
                <a:solidFill>
                  <a:srgbClr val="0000FF"/>
                </a:solidFill>
                <a:latin typeface="Times New Roman" panose="02020603050405020304" pitchFamily="18" charset="0"/>
                <a:cs typeface="Times New Roman" panose="02020603050405020304" pitchFamily="18" charset="0"/>
              </a:rPr>
              <a:t>Wir</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trennten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uns</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einige</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weinten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sogar</a:t>
            </a:r>
            <a:r>
              <a:rPr lang="en-US" sz="1800" dirty="0">
                <a:solidFill>
                  <a:srgbClr val="0000FF"/>
                </a:solidFill>
                <a:latin typeface="Times New Roman" panose="02020603050405020304" pitchFamily="18" charset="0"/>
                <a:cs typeface="Times New Roman" panose="02020603050405020304" pitchFamily="18" charset="0"/>
              </a:rPr>
              <a:t>) und </a:t>
            </a:r>
            <a:r>
              <a:rPr lang="en-US" sz="1800" dirty="0" err="1">
                <a:solidFill>
                  <a:srgbClr val="0000FF"/>
                </a:solidFill>
                <a:latin typeface="Times New Roman" panose="02020603050405020304" pitchFamily="18" charset="0"/>
                <a:cs typeface="Times New Roman" panose="02020603050405020304" pitchFamily="18" charset="0"/>
              </a:rPr>
              <a:t>versprachen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uns</a:t>
            </a:r>
            <a:r>
              <a:rPr lang="en-US" sz="1800" dirty="0">
                <a:solidFill>
                  <a:srgbClr val="0000FF"/>
                </a:solidFill>
                <a:latin typeface="Times New Roman" panose="02020603050405020304" pitchFamily="18" charset="0"/>
                <a:cs typeface="Times New Roman" panose="02020603050405020304" pitchFamily="18" charset="0"/>
              </a:rPr>
              <a:t> in </a:t>
            </a:r>
            <a:r>
              <a:rPr lang="en-US" sz="1800" dirty="0" err="1">
                <a:solidFill>
                  <a:srgbClr val="0000FF"/>
                </a:solidFill>
                <a:latin typeface="Times New Roman" panose="02020603050405020304" pitchFamily="18" charset="0"/>
                <a:cs typeface="Times New Roman" panose="02020603050405020304" pitchFamily="18" charset="0"/>
              </a:rPr>
              <a:t>anderen</a:t>
            </a:r>
            <a:r>
              <a:rPr lang="en-US" sz="1800" dirty="0">
                <a:solidFill>
                  <a:srgbClr val="0000FF"/>
                </a:solidFill>
                <a:latin typeface="Times New Roman" panose="02020603050405020304" pitchFamily="18" charset="0"/>
                <a:cs typeface="Times New Roman" panose="02020603050405020304" pitchFamily="18" charset="0"/>
              </a:rPr>
              <a:t> C-</a:t>
            </a:r>
            <a:r>
              <a:rPr lang="en-US" sz="1800" dirty="0" err="1">
                <a:solidFill>
                  <a:srgbClr val="0000FF"/>
                </a:solidFill>
                <a:latin typeface="Times New Roman" panose="02020603050405020304" pitchFamily="18" charset="0"/>
                <a:cs typeface="Times New Roman" panose="02020603050405020304" pitchFamily="18" charset="0"/>
              </a:rPr>
              <a:t>Aktivitäten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wiederzusehen</a:t>
            </a:r>
            <a:r>
              <a:rPr lang="en-US" sz="1800" dirty="0">
                <a:solidFill>
                  <a:srgbClr val="0000FF"/>
                </a:solidFill>
                <a:latin typeface="Times New Roman" panose="02020603050405020304" pitchFamily="18" charset="0"/>
                <a:cs typeface="Times New Roman" panose="02020603050405020304" pitchFamily="18" charset="0"/>
              </a:rPr>
              <a:t>.</a:t>
            </a:r>
          </a:p>
          <a:p>
            <a:pPr lvl="0" algn="just"/>
            <a:r>
              <a:rPr lang="en-US" sz="1800" dirty="0" err="1">
                <a:solidFill>
                  <a:srgbClr val="0000FF"/>
                </a:solidFill>
                <a:latin typeface="Times New Roman" panose="02020603050405020304" pitchFamily="18" charset="0"/>
                <a:cs typeface="Times New Roman" panose="02020603050405020304" pitchFamily="18" charset="0"/>
              </a:rPr>
              <a:t>Wann</a:t>
            </a:r>
            <a:r>
              <a:rPr lang="en-US" sz="1800" dirty="0">
                <a:solidFill>
                  <a:srgbClr val="0000FF"/>
                </a:solidFill>
                <a:latin typeface="Times New Roman" panose="02020603050405020304" pitchFamily="18" charset="0"/>
                <a:cs typeface="Times New Roman" panose="02020603050405020304" pitchFamily="18" charset="0"/>
              </a:rPr>
              <a:t> </a:t>
            </a:r>
            <a:r>
              <a:rPr lang="en-US" sz="1800" dirty="0" err="1">
                <a:solidFill>
                  <a:srgbClr val="0000FF"/>
                </a:solidFill>
                <a:latin typeface="Times New Roman" panose="02020603050405020304" pitchFamily="18" charset="0"/>
                <a:cs typeface="Times New Roman" panose="02020603050405020304" pitchFamily="18" charset="0"/>
              </a:rPr>
              <a:t>denn</a:t>
            </a:r>
            <a:r>
              <a:rPr lang="en-US" sz="1800" dirty="0">
                <a:solidFill>
                  <a:srgbClr val="0000FF"/>
                </a:solidFill>
                <a:latin typeface="Times New Roman" panose="02020603050405020304" pitchFamily="18" charset="0"/>
                <a:cs typeface="Times New Roman" panose="02020603050405020304" pitchFamily="18" charset="0"/>
              </a:rPr>
              <a:t>?</a:t>
            </a:r>
          </a:p>
          <a:p>
            <a:pPr lvl="0" algn="just"/>
            <a:r>
              <a:rPr lang="en-US" sz="1800" dirty="0">
                <a:solidFill>
                  <a:srgbClr val="0000FF"/>
                </a:solidFill>
                <a:latin typeface="Times New Roman" panose="02020603050405020304" pitchFamily="18" charset="0"/>
                <a:cs typeface="Times New Roman" panose="02020603050405020304" pitchFamily="18" charset="0"/>
              </a:rPr>
              <a:t>Von 24. bis </a:t>
            </a:r>
            <a:r>
              <a:rPr lang="en-US" sz="1800" dirty="0" err="1">
                <a:solidFill>
                  <a:srgbClr val="0000FF"/>
                </a:solidFill>
                <a:latin typeface="Times New Roman" panose="02020603050405020304" pitchFamily="18" charset="0"/>
                <a:cs typeface="Times New Roman" panose="02020603050405020304" pitchFamily="18" charset="0"/>
              </a:rPr>
              <a:t>zum</a:t>
            </a:r>
            <a:r>
              <a:rPr lang="en-US" sz="1800" dirty="0">
                <a:solidFill>
                  <a:srgbClr val="0000FF"/>
                </a:solidFill>
                <a:latin typeface="Times New Roman" panose="02020603050405020304" pitchFamily="18" charset="0"/>
                <a:cs typeface="Times New Roman" panose="02020603050405020304" pitchFamily="18" charset="0"/>
              </a:rPr>
              <a:t> 30. April 2019!</a:t>
            </a:r>
          </a:p>
          <a:p>
            <a:endParaRPr lang="en-US" sz="1800" dirty="0"/>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CB23CA65-FD0D-442C-AB84-B87EB977FC8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3662" r="8427"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7"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a:extLst>
              <a:ext uri="{FF2B5EF4-FFF2-40B4-BE49-F238E27FC236}">
                <a16:creationId xmlns:a16="http://schemas.microsoft.com/office/drawing/2014/main" id="{CA275E00-C1D3-4C08-BC07-431EEA45667D}"/>
              </a:ext>
            </a:extLst>
          </p:cNvPr>
          <p:cNvPicPr>
            <a:picLocks noChangeAspect="1"/>
          </p:cNvPicPr>
          <p:nvPr/>
        </p:nvPicPr>
        <p:blipFill rotWithShape="1">
          <a:blip r:embed="rId3">
            <a:extLst>
              <a:ext uri="{28A0092B-C50C-407E-A947-70E740481C1C}">
                <a14:useLocalDpi xmlns:a14="http://schemas.microsoft.com/office/drawing/2010/main" val="0"/>
              </a:ext>
            </a:extLst>
          </a:blip>
          <a:srcRect l="9870" r="237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447706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9FEC4D7-B887-4708-ABEF-D72F11955429}"/>
              </a:ext>
            </a:extLst>
          </p:cNvPr>
          <p:cNvSpPr txBox="1"/>
          <p:nvPr/>
        </p:nvSpPr>
        <p:spPr>
          <a:xfrm>
            <a:off x="3114261" y="2826512"/>
            <a:ext cx="5804452" cy="1246495"/>
          </a:xfrm>
          <a:prstGeom prst="rect">
            <a:avLst/>
          </a:prstGeom>
          <a:noFill/>
        </p:spPr>
        <p:txBody>
          <a:bodyPr wrap="square" rtlCol="0">
            <a:spAutoFit/>
          </a:bodyPr>
          <a:lstStyle/>
          <a:p>
            <a:pPr algn="ctr"/>
            <a:r>
              <a:rPr lang="en-US" sz="7500" dirty="0">
                <a:latin typeface="+mj-lt"/>
              </a:rPr>
              <a:t>AM ENDE</a:t>
            </a:r>
          </a:p>
        </p:txBody>
      </p:sp>
      <p:sp>
        <p:nvSpPr>
          <p:cNvPr id="12" name="TextBox 11">
            <a:extLst>
              <a:ext uri="{FF2B5EF4-FFF2-40B4-BE49-F238E27FC236}">
                <a16:creationId xmlns:a16="http://schemas.microsoft.com/office/drawing/2014/main" id="{D251E2BF-261F-42F2-AA9A-01687E2F14EB}"/>
              </a:ext>
            </a:extLst>
          </p:cNvPr>
          <p:cNvSpPr txBox="1"/>
          <p:nvPr/>
        </p:nvSpPr>
        <p:spPr>
          <a:xfrm>
            <a:off x="1524000" y="4335946"/>
            <a:ext cx="9144000" cy="1938992"/>
          </a:xfrm>
          <a:prstGeom prst="rect">
            <a:avLst/>
          </a:prstGeom>
          <a:noFill/>
        </p:spPr>
        <p:txBody>
          <a:bodyPr wrap="square" rtlCol="0">
            <a:spAutoFit/>
          </a:bodyPr>
          <a:lstStyle/>
          <a:p>
            <a:pPr algn="ctr"/>
            <a:r>
              <a:rPr lang="de-DE" sz="3000" b="1" dirty="0">
                <a:latin typeface="+mj-lt"/>
              </a:rPr>
              <a:t>PowerPoint </a:t>
            </a:r>
            <a:r>
              <a:rPr lang="ro-RO" sz="3000" b="1" dirty="0">
                <a:latin typeface="+mj-lt"/>
              </a:rPr>
              <a:t>VON</a:t>
            </a:r>
          </a:p>
          <a:p>
            <a:pPr algn="ctr"/>
            <a:r>
              <a:rPr lang="de-DE" sz="3000" b="1" dirty="0">
                <a:latin typeface="+mj-lt"/>
              </a:rPr>
              <a:t> COSMIN HORAICU</a:t>
            </a:r>
            <a:endParaRPr lang="ro-RO" sz="3000" b="1" dirty="0">
              <a:latin typeface="+mj-lt"/>
            </a:endParaRPr>
          </a:p>
          <a:p>
            <a:pPr algn="ctr"/>
            <a:r>
              <a:rPr lang="ro-RO" sz="3000" b="1" dirty="0">
                <a:latin typeface="+mj-lt"/>
              </a:rPr>
              <a:t>Coordonator: dr. </a:t>
            </a:r>
            <a:r>
              <a:rPr lang="ro-RO" sz="3000" b="1">
                <a:latin typeface="+mj-lt"/>
              </a:rPr>
              <a:t>Carmen Bulhac</a:t>
            </a:r>
            <a:endParaRPr lang="ro-RO" sz="3000" b="1" dirty="0">
              <a:latin typeface="+mj-lt"/>
            </a:endParaRPr>
          </a:p>
          <a:p>
            <a:pPr algn="ctr"/>
            <a:r>
              <a:rPr lang="de-DE" sz="3000" b="1" dirty="0">
                <a:latin typeface="+mj-lt"/>
              </a:rPr>
              <a:t> </a:t>
            </a:r>
            <a:endParaRPr lang="en-US" sz="3000" dirty="0">
              <a:latin typeface="+mj-lt"/>
            </a:endParaRPr>
          </a:p>
        </p:txBody>
      </p:sp>
    </p:spTree>
    <p:extLst>
      <p:ext uri="{BB962C8B-B14F-4D97-AF65-F5344CB8AC3E}">
        <p14:creationId xmlns:p14="http://schemas.microsoft.com/office/powerpoint/2010/main" val="2436696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E63C59-793B-4264-92CB-DFE0F76B90CA}"/>
              </a:ext>
            </a:extLst>
          </p:cNvPr>
          <p:cNvSpPr>
            <a:spLocks noGrp="1"/>
          </p:cNvSpPr>
          <p:nvPr>
            <p:ph type="title"/>
          </p:nvPr>
        </p:nvSpPr>
        <p:spPr>
          <a:xfrm>
            <a:off x="1524002" y="606287"/>
            <a:ext cx="9143999" cy="904461"/>
          </a:xfrm>
          <a:ln w="57150">
            <a:solidFill>
              <a:schemeClr val="accent2">
                <a:lumMod val="60000"/>
                <a:lumOff val="40000"/>
              </a:schemeClr>
            </a:solidFill>
          </a:ln>
        </p:spPr>
        <p:txBody>
          <a:bodyPr>
            <a:noAutofit/>
          </a:bodyPr>
          <a:lstStyle/>
          <a:p>
            <a:pPr algn="ctr"/>
            <a:r>
              <a:rPr lang="ro-RO" sz="4500" b="1" dirty="0">
                <a:solidFill>
                  <a:srgbClr val="0070C0"/>
                </a:solidFill>
              </a:rPr>
              <a:t> </a:t>
            </a:r>
            <a:br>
              <a:rPr lang="en-US" sz="4500" b="1" dirty="0">
                <a:solidFill>
                  <a:srgbClr val="0070C0"/>
                </a:solidFill>
              </a:rPr>
            </a:br>
            <a:r>
              <a:rPr lang="ro-RO" sz="3600" dirty="0">
                <a:solidFill>
                  <a:srgbClr val="0000FF"/>
                </a:solidFill>
                <a:latin typeface="Century Gothic" panose="020B0502020202020204" pitchFamily="34" charset="0"/>
                <a:cs typeface="Times New Roman" panose="02020603050405020304" pitchFamily="18" charset="0"/>
              </a:rPr>
              <a:t>DER Z. T</a:t>
            </a:r>
            <a:r>
              <a:rPr lang="en-US" sz="3600" dirty="0">
                <a:solidFill>
                  <a:srgbClr val="0000FF"/>
                </a:solidFill>
                <a:latin typeface="Century Gothic" panose="020B0502020202020204" pitchFamily="34" charset="0"/>
                <a:cs typeface="Times New Roman" panose="02020603050405020304" pitchFamily="18" charset="0"/>
              </a:rPr>
              <a:t>AG</a:t>
            </a:r>
            <a:r>
              <a:rPr lang="ro-RO" sz="3600" dirty="0">
                <a:solidFill>
                  <a:srgbClr val="0000FF"/>
                </a:solidFill>
                <a:latin typeface="Century Gothic" panose="020B0502020202020204" pitchFamily="34" charset="0"/>
                <a:cs typeface="Times New Roman" panose="02020603050405020304" pitchFamily="18" charset="0"/>
              </a:rPr>
              <a:t> </a:t>
            </a:r>
            <a:br>
              <a:rPr lang="en-US" sz="4500" dirty="0">
                <a:solidFill>
                  <a:srgbClr val="0070C0"/>
                </a:solidFill>
              </a:rPr>
            </a:br>
            <a:endParaRPr lang="en-US" sz="4500" dirty="0">
              <a:solidFill>
                <a:srgbClr val="0070C0"/>
              </a:solidFill>
            </a:endParaRPr>
          </a:p>
        </p:txBody>
      </p:sp>
      <p:sp>
        <p:nvSpPr>
          <p:cNvPr id="5" name="Content Placeholder 4">
            <a:extLst>
              <a:ext uri="{FF2B5EF4-FFF2-40B4-BE49-F238E27FC236}">
                <a16:creationId xmlns:a16="http://schemas.microsoft.com/office/drawing/2014/main" id="{67E013B9-5387-40F9-9901-D8799922D83D}"/>
              </a:ext>
            </a:extLst>
          </p:cNvPr>
          <p:cNvSpPr>
            <a:spLocks noGrp="1"/>
          </p:cNvSpPr>
          <p:nvPr>
            <p:ph sz="half" idx="1"/>
          </p:nvPr>
        </p:nvSpPr>
        <p:spPr>
          <a:xfrm>
            <a:off x="1603513" y="1801469"/>
            <a:ext cx="4492487" cy="3674992"/>
          </a:xfrm>
          <a:ln w="57150">
            <a:solidFill>
              <a:schemeClr val="accent2">
                <a:lumMod val="60000"/>
                <a:lumOff val="40000"/>
              </a:schemeClr>
            </a:solidFill>
          </a:ln>
        </p:spPr>
        <p:txBody>
          <a:bodyPr>
            <a:normAutofit/>
          </a:bodyPr>
          <a:lstStyle/>
          <a:p>
            <a:pPr lvl="0" algn="just"/>
            <a:r>
              <a:rPr lang="de-DE" sz="2000" dirty="0">
                <a:solidFill>
                  <a:srgbClr val="0000FF"/>
                </a:solidFill>
                <a:latin typeface="Times New Roman" panose="02020603050405020304" pitchFamily="18" charset="0"/>
                <a:cs typeface="Times New Roman" panose="02020603050405020304" pitchFamily="18" charset="0"/>
              </a:rPr>
              <a:t>Der Tag Z </a:t>
            </a:r>
            <a:r>
              <a:rPr lang="de-DE" sz="2000" dirty="0" err="1">
                <a:solidFill>
                  <a:srgbClr val="0000FF"/>
                </a:solidFill>
                <a:latin typeface="Times New Roman" panose="02020603050405020304" pitchFamily="18" charset="0"/>
                <a:cs typeface="Times New Roman" panose="02020603050405020304" pitchFamily="18" charset="0"/>
              </a:rPr>
              <a:t>br</a:t>
            </a:r>
            <a:r>
              <a:rPr lang="ro-RO" sz="2000" dirty="0" err="1">
                <a:solidFill>
                  <a:srgbClr val="0000FF"/>
                </a:solidFill>
                <a:latin typeface="Times New Roman" panose="02020603050405020304" pitchFamily="18" charset="0"/>
                <a:cs typeface="Times New Roman" panose="02020603050405020304" pitchFamily="18" charset="0"/>
              </a:rPr>
              <a:t>achte</a:t>
            </a:r>
            <a:r>
              <a:rPr lang="de-DE" sz="2000" dirty="0">
                <a:solidFill>
                  <a:srgbClr val="0000FF"/>
                </a:solidFill>
                <a:latin typeface="Times New Roman" panose="02020603050405020304" pitchFamily="18" charset="0"/>
                <a:cs typeface="Times New Roman" panose="02020603050405020304" pitchFamily="18" charset="0"/>
              </a:rPr>
              <a:t> zum ersten Mal nach Rumänien die Kollegen aus der Türkei und Lettland.</a:t>
            </a:r>
            <a:endParaRPr lang="ro-RO" sz="2000" dirty="0">
              <a:solidFill>
                <a:srgbClr val="0000FF"/>
              </a:solidFill>
              <a:latin typeface="Times New Roman" panose="02020603050405020304" pitchFamily="18" charset="0"/>
              <a:cs typeface="Times New Roman" panose="02020603050405020304" pitchFamily="18" charset="0"/>
            </a:endParaRPr>
          </a:p>
          <a:p>
            <a:pPr algn="just"/>
            <a:r>
              <a:rPr lang="de-DE"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Fröhlich und optimistisch trotz der </a:t>
            </a:r>
            <a:r>
              <a:rPr lang="ro-RO"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ausgefallenen</a:t>
            </a:r>
            <a:r>
              <a:rPr lang="ro-RO"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Lokomotive</a:t>
            </a:r>
            <a:r>
              <a:rPr lang="ro-RO"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die sie von </a:t>
            </a:r>
            <a:r>
              <a:rPr lang="ro-RO"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Bukarest</a:t>
            </a:r>
            <a:r>
              <a:rPr lang="ro-RO"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nach</a:t>
            </a:r>
            <a:r>
              <a:rPr lang="ro-RO"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Iași </a:t>
            </a:r>
            <a:r>
              <a:rPr lang="ro-RO"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fuhr</a:t>
            </a:r>
            <a:r>
              <a:rPr lang="ro-RO"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kam die türk</a:t>
            </a:r>
            <a:r>
              <a:rPr lang="ro-RO"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ische</a:t>
            </a:r>
            <a:r>
              <a:rPr lang="de-DE"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Schülergruppe in Begleitung von Lehrern an. Durch diese Verhaltensweise waren diese wunderbaren Teilnehmer die besten Botschafter des Projekts.</a:t>
            </a:r>
            <a:endParaRPr lang="en-US" sz="2000" dirty="0">
              <a:solidFill>
                <a:srgbClr val="0000FF"/>
              </a:solidFill>
              <a:latin typeface="Times New Roman" panose="02020603050405020304" pitchFamily="18" charset="0"/>
              <a:cs typeface="Times New Roman" panose="02020603050405020304" pitchFamily="18" charset="0"/>
            </a:endParaRPr>
          </a:p>
          <a:p>
            <a:pPr lvl="0" algn="just"/>
            <a:r>
              <a:rPr lang="en-US" sz="2000" dirty="0" err="1">
                <a:solidFill>
                  <a:srgbClr val="0000FF"/>
                </a:solidFill>
                <a:latin typeface="Times New Roman" panose="02020603050405020304" pitchFamily="18" charset="0"/>
                <a:cs typeface="Times New Roman" panose="02020603050405020304" pitchFamily="18" charset="0"/>
              </a:rPr>
              <a:t>Danke</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Türkei</a:t>
            </a:r>
            <a:r>
              <a:rPr lang="en-US" sz="2000" dirty="0">
                <a:solidFill>
                  <a:srgbClr val="0000FF"/>
                </a:solidFill>
                <a:latin typeface="Times New Roman" panose="02020603050405020304" pitchFamily="18" charset="0"/>
                <a:cs typeface="Times New Roman" panose="02020603050405020304" pitchFamily="18" charset="0"/>
              </a:rPr>
              <a:t>!</a:t>
            </a:r>
            <a:r>
              <a:rPr lang="ro-RO" sz="2000" dirty="0">
                <a:solidFill>
                  <a:srgbClr val="0000FF"/>
                </a:solidFill>
                <a:latin typeface="Times New Roman" panose="02020603050405020304" pitchFamily="18" charset="0"/>
                <a:cs typeface="Times New Roman" panose="02020603050405020304" pitchFamily="18" charset="0"/>
              </a:rPr>
              <a:t>  </a:t>
            </a:r>
            <a:endParaRPr lang="en-US" sz="2000" dirty="0">
              <a:solidFill>
                <a:srgbClr val="0000FF"/>
              </a:solidFill>
              <a:latin typeface="Times New Roman" panose="02020603050405020304" pitchFamily="18" charset="0"/>
              <a:cs typeface="Times New Roman" panose="02020603050405020304" pitchFamily="18" charset="0"/>
            </a:endParaRPr>
          </a:p>
          <a:p>
            <a:endParaRPr lang="en-US" sz="1800" dirty="0">
              <a:solidFill>
                <a:srgbClr val="0070C0"/>
              </a:solidFill>
            </a:endParaRPr>
          </a:p>
        </p:txBody>
      </p:sp>
      <p:pic>
        <p:nvPicPr>
          <p:cNvPr id="17" name="Content Placeholder 16">
            <a:extLst>
              <a:ext uri="{FF2B5EF4-FFF2-40B4-BE49-F238E27FC236}">
                <a16:creationId xmlns:a16="http://schemas.microsoft.com/office/drawing/2014/main" id="{FF877907-8A29-4D90-842D-8169A162147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11349" y="1841224"/>
            <a:ext cx="4356652" cy="342403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54719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7CA3B6E-E145-46D4-9F03-E42D1CC53E50}"/>
              </a:ext>
            </a:extLst>
          </p:cNvPr>
          <p:cNvSpPr>
            <a:spLocks noGrp="1"/>
          </p:cNvSpPr>
          <p:nvPr>
            <p:ph type="title"/>
          </p:nvPr>
        </p:nvSpPr>
        <p:spPr>
          <a:xfrm>
            <a:off x="838200" y="365125"/>
            <a:ext cx="5393361" cy="1325563"/>
          </a:xfrm>
        </p:spPr>
        <p:txBody>
          <a:bodyPr vert="horz" lIns="91440" tIns="45720" rIns="91440" bIns="45720" rtlCol="0" anchor="ctr">
            <a:normAutofit/>
          </a:bodyPr>
          <a:lstStyle/>
          <a:p>
            <a:br>
              <a:rPr lang="en-US" b="1"/>
            </a:br>
            <a:r>
              <a:rPr lang="en-US"/>
              <a:t>DER Z. TAG </a:t>
            </a:r>
          </a:p>
        </p:txBody>
      </p:sp>
      <p:sp>
        <p:nvSpPr>
          <p:cNvPr id="5" name="Content Placeholder 4">
            <a:extLst>
              <a:ext uri="{FF2B5EF4-FFF2-40B4-BE49-F238E27FC236}">
                <a16:creationId xmlns:a16="http://schemas.microsoft.com/office/drawing/2014/main" id="{4903A71F-A79F-40C5-9BF6-FE72B3970E83}"/>
              </a:ext>
            </a:extLst>
          </p:cNvPr>
          <p:cNvSpPr>
            <a:spLocks noGrp="1"/>
          </p:cNvSpPr>
          <p:nvPr>
            <p:ph sz="half" idx="1"/>
          </p:nvPr>
        </p:nvSpPr>
        <p:spPr>
          <a:xfrm>
            <a:off x="838200" y="1825625"/>
            <a:ext cx="5393361" cy="4351338"/>
          </a:xfrm>
        </p:spPr>
        <p:txBody>
          <a:bodyPr vert="horz" lIns="91440" tIns="45720" rIns="91440" bIns="45720" rtlCol="0">
            <a:normAutofit/>
          </a:bodyPr>
          <a:lstStyle/>
          <a:p>
            <a:endParaRPr lang="en-US" sz="2600" b="1" dirty="0"/>
          </a:p>
          <a:p>
            <a:pPr marL="0"/>
            <a:endParaRPr lang="en-US" sz="2600" b="1" dirty="0"/>
          </a:p>
          <a:p>
            <a:r>
              <a:rPr lang="en-US" sz="2400" dirty="0" err="1">
                <a:latin typeface="Times New Roman" panose="02020603050405020304" pitchFamily="18" charset="0"/>
                <a:cs typeface="Times New Roman" panose="02020603050405020304" pitchFamily="18" charset="0"/>
              </a:rPr>
              <a:t>Nach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einer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langen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Reise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kamen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auch</a:t>
            </a:r>
            <a:r>
              <a:rPr lang="en-US" sz="2400" dirty="0">
                <a:latin typeface="Times New Roman" panose="02020603050405020304" pitchFamily="18" charset="0"/>
                <a:cs typeface="Times New Roman" panose="02020603050405020304" pitchFamily="18" charset="0"/>
              </a:rPr>
              <a:t>        die </a:t>
            </a:r>
            <a:r>
              <a:rPr lang="en-US" sz="2400" dirty="0" err="1">
                <a:latin typeface="Times New Roman" panose="02020603050405020304" pitchFamily="18" charset="0"/>
                <a:cs typeface="Times New Roman" panose="02020603050405020304" pitchFamily="18" charset="0"/>
              </a:rPr>
              <a:t>Kollegen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aus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Lettland</a:t>
            </a:r>
            <a:r>
              <a:rPr lang="en-US" sz="2400" dirty="0">
                <a:latin typeface="Times New Roman" panose="02020603050405020304" pitchFamily="18" charset="0"/>
                <a:cs typeface="Times New Roman" panose="02020603050405020304" pitchFamily="18" charset="0"/>
              </a:rPr>
              <a:t> an. </a:t>
            </a:r>
          </a:p>
          <a:p>
            <a:r>
              <a:rPr lang="en-US" sz="2400" dirty="0" err="1">
                <a:latin typeface="Times New Roman" panose="02020603050405020304" pitchFamily="18" charset="0"/>
                <a:cs typeface="Times New Roman" panose="02020603050405020304" pitchFamily="18" charset="0"/>
              </a:rPr>
              <a:t>Obwohl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anfangs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etwas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zurückhaltender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waren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wurden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jedoch</a:t>
            </a:r>
            <a:r>
              <a:rPr lang="en-US" sz="2400" dirty="0">
                <a:latin typeface="Times New Roman" panose="02020603050405020304" pitchFamily="18" charset="0"/>
                <a:cs typeface="Times New Roman" panose="02020603050405020304" pitchFamily="18" charset="0"/>
              </a:rPr>
              <a:t> schnell </a:t>
            </a:r>
            <a:r>
              <a:rPr lang="en-US" sz="2400" dirty="0" err="1">
                <a:latin typeface="Times New Roman" panose="02020603050405020304" pitchFamily="18" charset="0"/>
                <a:cs typeface="Times New Roman" panose="02020603050405020304" pitchFamily="18" charset="0"/>
              </a:rPr>
              <a:t>integriert</a:t>
            </a:r>
            <a:r>
              <a:rPr lang="en-US" sz="2400" dirty="0">
                <a:latin typeface="Times New Roman" panose="02020603050405020304" pitchFamily="18" charset="0"/>
                <a:cs typeface="Times New Roman" panose="02020603050405020304" pitchFamily="18" charset="0"/>
              </a:rPr>
              <a:t> und </a:t>
            </a:r>
            <a:r>
              <a:rPr lang="en-US" sz="2400" dirty="0" err="1">
                <a:latin typeface="Times New Roman" panose="02020603050405020304" pitchFamily="18" charset="0"/>
                <a:cs typeface="Times New Roman" panose="02020603050405020304" pitchFamily="18" charset="0"/>
              </a:rPr>
              <a:t>bildeten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neben</a:t>
            </a:r>
            <a:r>
              <a:rPr lang="en-US" sz="2400" dirty="0">
                <a:latin typeface="Times New Roman" panose="02020603050405020304" pitchFamily="18" charset="0"/>
                <a:cs typeface="Times New Roman" panose="02020603050405020304" pitchFamily="18" charset="0"/>
              </a:rPr>
              <a:t> den </a:t>
            </a:r>
            <a:r>
              <a:rPr lang="en-US" sz="2400" dirty="0" err="1">
                <a:latin typeface="Times New Roman" panose="02020603050405020304" pitchFamily="18" charset="0"/>
                <a:cs typeface="Times New Roman" panose="02020603050405020304" pitchFamily="18" charset="0"/>
              </a:rPr>
              <a:t>Kollegen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aus</a:t>
            </a:r>
            <a:r>
              <a:rPr lang="en-US" sz="2400" dirty="0">
                <a:latin typeface="Times New Roman" panose="02020603050405020304" pitchFamily="18" charset="0"/>
                <a:cs typeface="Times New Roman" panose="02020603050405020304" pitchFamily="18" charset="0"/>
              </a:rPr>
              <a:t> der </a:t>
            </a:r>
            <a:r>
              <a:rPr lang="en-US" sz="2400" dirty="0" err="1">
                <a:latin typeface="Times New Roman" panose="02020603050405020304" pitchFamily="18" charset="0"/>
                <a:cs typeface="Times New Roman" panose="02020603050405020304" pitchFamily="18" charset="0"/>
              </a:rPr>
              <a:t>Türkei</a:t>
            </a:r>
            <a:r>
              <a:rPr lang="en-US" sz="2400" dirty="0">
                <a:latin typeface="Times New Roman" panose="02020603050405020304" pitchFamily="18" charset="0"/>
                <a:cs typeface="Times New Roman" panose="02020603050405020304" pitchFamily="18" charset="0"/>
              </a:rPr>
              <a:t> und </a:t>
            </a:r>
            <a:r>
              <a:rPr lang="en-US" sz="2400" dirty="0" err="1">
                <a:latin typeface="Times New Roman" panose="02020603050405020304" pitchFamily="18" charset="0"/>
                <a:cs typeface="Times New Roman" panose="02020603050405020304" pitchFamily="18" charset="0"/>
              </a:rPr>
              <a:t>Rumänien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eine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schöne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Arbeitsgruppe</a:t>
            </a:r>
            <a:r>
              <a:rPr lang="en-US" sz="2400" dirty="0">
                <a:latin typeface="Times New Roman" panose="02020603050405020304" pitchFamily="18" charset="0"/>
                <a:cs typeface="Times New Roman" panose="02020603050405020304" pitchFamily="18" charset="0"/>
              </a:rPr>
              <a:t>.</a:t>
            </a:r>
          </a:p>
          <a:p>
            <a:endParaRPr lang="en-US" sz="2600" dirty="0"/>
          </a:p>
        </p:txBody>
      </p:sp>
      <p:pic>
        <p:nvPicPr>
          <p:cNvPr id="8" name="Content Placeholder 7">
            <a:extLst>
              <a:ext uri="{FF2B5EF4-FFF2-40B4-BE49-F238E27FC236}">
                <a16:creationId xmlns:a16="http://schemas.microsoft.com/office/drawing/2014/main" id="{BB5804E8-16D1-4FEC-A00A-8218A254C84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3382" r="19867"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5"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994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6C19-8B72-432F-8DE6-3738F25CC8EC}"/>
              </a:ext>
            </a:extLst>
          </p:cNvPr>
          <p:cNvSpPr>
            <a:spLocks noGrp="1"/>
          </p:cNvSpPr>
          <p:nvPr>
            <p:ph type="title"/>
          </p:nvPr>
        </p:nvSpPr>
        <p:spPr>
          <a:xfrm>
            <a:off x="1524000" y="457200"/>
            <a:ext cx="9144000" cy="725557"/>
          </a:xfrm>
        </p:spPr>
        <p:txBody>
          <a:bodyPr>
            <a:noAutofit/>
          </a:bodyPr>
          <a:lstStyle/>
          <a:p>
            <a:br>
              <a:rPr lang="ro-RO" sz="4500" b="1" dirty="0">
                <a:solidFill>
                  <a:srgbClr val="0070C0"/>
                </a:solidFill>
              </a:rPr>
            </a:br>
            <a:r>
              <a:rPr lang="ro-RO" sz="3600" dirty="0">
                <a:solidFill>
                  <a:srgbClr val="0000FF"/>
                </a:solidFill>
                <a:latin typeface="Century Gothic" panose="020B0502020202020204" pitchFamily="34" charset="0"/>
              </a:rPr>
              <a:t>DER ERSTE </a:t>
            </a:r>
            <a:r>
              <a:rPr lang="en-US" sz="3600" dirty="0">
                <a:solidFill>
                  <a:srgbClr val="0000FF"/>
                </a:solidFill>
                <a:latin typeface="Century Gothic" panose="020B0502020202020204" pitchFamily="34" charset="0"/>
              </a:rPr>
              <a:t>TAG </a:t>
            </a:r>
            <a:br>
              <a:rPr lang="ro-RO" sz="4500" b="1" dirty="0">
                <a:solidFill>
                  <a:srgbClr val="0070C0"/>
                </a:solidFill>
              </a:rPr>
            </a:br>
            <a:endParaRPr lang="en-US" sz="4500" b="1" dirty="0">
              <a:solidFill>
                <a:srgbClr val="0070C0"/>
              </a:solidFill>
            </a:endParaRPr>
          </a:p>
        </p:txBody>
      </p:sp>
      <p:sp>
        <p:nvSpPr>
          <p:cNvPr id="3" name="Content Placeholder 2">
            <a:extLst>
              <a:ext uri="{FF2B5EF4-FFF2-40B4-BE49-F238E27FC236}">
                <a16:creationId xmlns:a16="http://schemas.microsoft.com/office/drawing/2014/main" id="{8BBD7570-E33E-4507-A790-35F97CD84715}"/>
              </a:ext>
            </a:extLst>
          </p:cNvPr>
          <p:cNvSpPr>
            <a:spLocks noGrp="1"/>
          </p:cNvSpPr>
          <p:nvPr>
            <p:ph idx="1"/>
          </p:nvPr>
        </p:nvSpPr>
        <p:spPr>
          <a:xfrm>
            <a:off x="1524002" y="1302027"/>
            <a:ext cx="8778203" cy="4111638"/>
          </a:xfrm>
        </p:spPr>
        <p:txBody>
          <a:bodyPr>
            <a:normAutofit/>
          </a:bodyPr>
          <a:lstStyle/>
          <a:p>
            <a:pPr lvl="0"/>
            <a:endParaRPr lang="de-DE" sz="1800" b="1" dirty="0">
              <a:solidFill>
                <a:srgbClr val="0070C0"/>
              </a:solidFill>
            </a:endParaRPr>
          </a:p>
          <a:p>
            <a:pPr lvl="0" algn="just"/>
            <a:r>
              <a:rPr lang="de-DE" sz="2000" dirty="0">
                <a:solidFill>
                  <a:srgbClr val="0000FF"/>
                </a:solidFill>
                <a:latin typeface="Times New Roman" panose="02020603050405020304" pitchFamily="18" charset="0"/>
                <a:cs typeface="Times New Roman" panose="02020603050405020304" pitchFamily="18" charset="0"/>
              </a:rPr>
              <a:t>Zu Beginn des ersten Tages lernten uns kennen und verwirklichten danach zum ersten Mal i</a:t>
            </a:r>
            <a:r>
              <a:rPr lang="ro-RO" sz="2000" dirty="0">
                <a:solidFill>
                  <a:srgbClr val="0000FF"/>
                </a:solidFill>
                <a:latin typeface="Times New Roman" panose="02020603050405020304" pitchFamily="18" charset="0"/>
                <a:cs typeface="Times New Roman" panose="02020603050405020304" pitchFamily="18" charset="0"/>
              </a:rPr>
              <a:t>m</a:t>
            </a:r>
            <a:r>
              <a:rPr lang="de-DE" sz="2000" dirty="0">
                <a:solidFill>
                  <a:srgbClr val="0000FF"/>
                </a:solidFill>
                <a:latin typeface="Times New Roman" panose="02020603050405020304" pitchFamily="18" charset="0"/>
                <a:cs typeface="Times New Roman" panose="02020603050405020304" pitchFamily="18" charset="0"/>
              </a:rPr>
              <a:t> Projekt Pläne zur Präsentation unserer Geburtsorte.</a:t>
            </a:r>
            <a:endParaRPr lang="en-US" sz="2000" dirty="0">
              <a:solidFill>
                <a:srgbClr val="0000FF"/>
              </a:solidFill>
              <a:latin typeface="Times New Roman" panose="02020603050405020304" pitchFamily="18" charset="0"/>
              <a:cs typeface="Times New Roman" panose="02020603050405020304" pitchFamily="18" charset="0"/>
            </a:endParaRPr>
          </a:p>
          <a:p>
            <a:pPr lvl="0" algn="just"/>
            <a:r>
              <a:rPr lang="de-DE" sz="2000" dirty="0">
                <a:solidFill>
                  <a:srgbClr val="0000FF"/>
                </a:solidFill>
                <a:latin typeface="Times New Roman" panose="02020603050405020304" pitchFamily="18" charset="0"/>
                <a:cs typeface="Times New Roman" panose="02020603050405020304" pitchFamily="18" charset="0"/>
              </a:rPr>
              <a:t>Nach der Ausarbeitung wurden die Ergebnisse von einem Vertreter jeder Institution im Plenum präsentiert.</a:t>
            </a:r>
            <a:endParaRPr lang="en-US" sz="2000" dirty="0">
              <a:solidFill>
                <a:srgbClr val="0000FF"/>
              </a:solidFill>
              <a:latin typeface="Times New Roman" panose="02020603050405020304" pitchFamily="18" charset="0"/>
              <a:cs typeface="Times New Roman" panose="02020603050405020304" pitchFamily="18" charset="0"/>
            </a:endParaRPr>
          </a:p>
          <a:p>
            <a:pPr lvl="0" algn="just"/>
            <a:r>
              <a:rPr lang="de-DE" sz="2000" dirty="0">
                <a:solidFill>
                  <a:srgbClr val="0000FF"/>
                </a:solidFill>
                <a:latin typeface="Times New Roman" panose="02020603050405020304" pitchFamily="18" charset="0"/>
                <a:cs typeface="Times New Roman" panose="02020603050405020304" pitchFamily="18" charset="0"/>
              </a:rPr>
              <a:t>Weil unsere Kollegen etwas müde waren, </a:t>
            </a:r>
            <a:r>
              <a:rPr lang="ro-RO" sz="2000" dirty="0">
                <a:solidFill>
                  <a:srgbClr val="0000FF"/>
                </a:solidFill>
                <a:latin typeface="Times New Roman" panose="02020603050405020304" pitchFamily="18" charset="0"/>
                <a:cs typeface="Times New Roman" panose="02020603050405020304" pitchFamily="18" charset="0"/>
              </a:rPr>
              <a:t>hat</a:t>
            </a:r>
            <a:r>
              <a:rPr lang="de-DE" sz="2000" dirty="0">
                <a:solidFill>
                  <a:srgbClr val="0000FF"/>
                </a:solidFill>
                <a:latin typeface="Times New Roman" panose="02020603050405020304" pitchFamily="18" charset="0"/>
                <a:cs typeface="Times New Roman" panose="02020603050405020304" pitchFamily="18" charset="0"/>
              </a:rPr>
              <a:t> </a:t>
            </a:r>
            <a:r>
              <a:rPr lang="ro-RO" sz="2000" dirty="0">
                <a:solidFill>
                  <a:srgbClr val="0000FF"/>
                </a:solidFill>
                <a:latin typeface="Times New Roman" panose="02020603050405020304" pitchFamily="18" charset="0"/>
                <a:cs typeface="Times New Roman" panose="02020603050405020304" pitchFamily="18" charset="0"/>
              </a:rPr>
              <a:t>die </a:t>
            </a:r>
            <a:r>
              <a:rPr lang="ro-RO" sz="2000" dirty="0" err="1">
                <a:solidFill>
                  <a:srgbClr val="0000FF"/>
                </a:solidFill>
                <a:latin typeface="Times New Roman" panose="02020603050405020304" pitchFamily="18" charset="0"/>
                <a:cs typeface="Times New Roman" panose="02020603050405020304" pitchFamily="18" charset="0"/>
              </a:rPr>
              <a:t>Gastschule</a:t>
            </a:r>
            <a:r>
              <a:rPr lang="ro-RO" sz="2000" dirty="0">
                <a:solidFill>
                  <a:srgbClr val="0000FF"/>
                </a:solidFill>
                <a:latin typeface="Times New Roman" panose="02020603050405020304" pitchFamily="18" charset="0"/>
                <a:cs typeface="Times New Roman" panose="02020603050405020304" pitchFamily="18" charset="0"/>
              </a:rPr>
              <a:t> </a:t>
            </a:r>
            <a:r>
              <a:rPr lang="de-DE" sz="2000" dirty="0">
                <a:solidFill>
                  <a:srgbClr val="0000FF"/>
                </a:solidFill>
                <a:latin typeface="Times New Roman" panose="02020603050405020304" pitchFamily="18" charset="0"/>
                <a:cs typeface="Times New Roman" panose="02020603050405020304" pitchFamily="18" charset="0"/>
              </a:rPr>
              <a:t>eine Teambuilding-Aktivität organisiert, dessen Ziel klar war: </a:t>
            </a:r>
            <a:r>
              <a:rPr lang="ro-RO" sz="2000" dirty="0">
                <a:solidFill>
                  <a:srgbClr val="0000FF"/>
                </a:solidFill>
                <a:latin typeface="Times New Roman" panose="02020603050405020304" pitchFamily="18" charset="0"/>
                <a:cs typeface="Times New Roman" panose="02020603050405020304" pitchFamily="18" charset="0"/>
              </a:rPr>
              <a:t>d</a:t>
            </a:r>
            <a:r>
              <a:rPr lang="de-DE" sz="2000" dirty="0" err="1">
                <a:solidFill>
                  <a:srgbClr val="0000FF"/>
                </a:solidFill>
                <a:latin typeface="Times New Roman" panose="02020603050405020304" pitchFamily="18" charset="0"/>
                <a:cs typeface="Times New Roman" panose="02020603050405020304" pitchFamily="18" charset="0"/>
              </a:rPr>
              <a:t>ie</a:t>
            </a:r>
            <a:r>
              <a:rPr lang="de-DE" sz="2000" dirty="0">
                <a:solidFill>
                  <a:srgbClr val="0000FF"/>
                </a:solidFill>
                <a:latin typeface="Times New Roman" panose="02020603050405020304" pitchFamily="18" charset="0"/>
                <a:cs typeface="Times New Roman" panose="02020603050405020304" pitchFamily="18" charset="0"/>
              </a:rPr>
              <a:t> Teilnehmer </a:t>
            </a:r>
            <a:r>
              <a:rPr lang="ro-RO" sz="2000" dirty="0">
                <a:solidFill>
                  <a:srgbClr val="0000FF"/>
                </a:solidFill>
                <a:latin typeface="Times New Roman" panose="02020603050405020304" pitchFamily="18" charset="0"/>
                <a:cs typeface="Times New Roman" panose="02020603050405020304" pitchFamily="18" charset="0"/>
              </a:rPr>
              <a:t>m</a:t>
            </a:r>
            <a:r>
              <a:rPr lang="de-DE" sz="2000" dirty="0" err="1">
                <a:solidFill>
                  <a:srgbClr val="0000FF"/>
                </a:solidFill>
                <a:latin typeface="Times New Roman" panose="02020603050405020304" pitchFamily="18" charset="0"/>
                <a:cs typeface="Times New Roman" panose="02020603050405020304" pitchFamily="18" charset="0"/>
              </a:rPr>
              <a:t>üssen</a:t>
            </a:r>
            <a:r>
              <a:rPr lang="de-DE" sz="2000" dirty="0">
                <a:solidFill>
                  <a:srgbClr val="0000FF"/>
                </a:solidFill>
                <a:latin typeface="Times New Roman" panose="02020603050405020304" pitchFamily="18" charset="0"/>
                <a:cs typeface="Times New Roman" panose="02020603050405020304" pitchFamily="18" charset="0"/>
              </a:rPr>
              <a:t> sich kennenlernen und </a:t>
            </a:r>
            <a:r>
              <a:rPr lang="ro-RO" sz="2000" dirty="0" err="1">
                <a:solidFill>
                  <a:srgbClr val="0000FF"/>
                </a:solidFill>
                <a:latin typeface="Times New Roman" panose="02020603050405020304" pitchFamily="18" charset="0"/>
                <a:cs typeface="Times New Roman" panose="02020603050405020304" pitchFamily="18" charset="0"/>
              </a:rPr>
              <a:t>gemeinsam</a:t>
            </a:r>
            <a:r>
              <a:rPr lang="ro-RO" sz="2000" dirty="0">
                <a:solidFill>
                  <a:srgbClr val="0000FF"/>
                </a:solidFill>
                <a:latin typeface="Times New Roman" panose="02020603050405020304" pitchFamily="18" charset="0"/>
                <a:cs typeface="Times New Roman" panose="02020603050405020304" pitchFamily="18" charset="0"/>
              </a:rPr>
              <a:t> </a:t>
            </a:r>
            <a:r>
              <a:rPr lang="de-DE" sz="2000" dirty="0">
                <a:solidFill>
                  <a:srgbClr val="0000FF"/>
                </a:solidFill>
                <a:latin typeface="Times New Roman" panose="02020603050405020304" pitchFamily="18" charset="0"/>
                <a:cs typeface="Times New Roman" panose="02020603050405020304" pitchFamily="18" charset="0"/>
              </a:rPr>
              <a:t>Spaß  haben.</a:t>
            </a:r>
            <a:endParaRPr lang="en-US" sz="2000" dirty="0">
              <a:solidFill>
                <a:srgbClr val="0000FF"/>
              </a:solidFill>
              <a:latin typeface="Times New Roman" panose="02020603050405020304" pitchFamily="18" charset="0"/>
              <a:cs typeface="Times New Roman" panose="02020603050405020304" pitchFamily="18" charset="0"/>
            </a:endParaRPr>
          </a:p>
          <a:p>
            <a:pPr lvl="0" algn="just"/>
            <a:r>
              <a:rPr lang="de-DE" sz="2000" dirty="0">
                <a:solidFill>
                  <a:srgbClr val="0000FF"/>
                </a:solidFill>
                <a:latin typeface="Times New Roman" panose="02020603050405020304" pitchFamily="18" charset="0"/>
                <a:cs typeface="Times New Roman" panose="02020603050405020304" pitchFamily="18" charset="0"/>
              </a:rPr>
              <a:t> Am Nachmittag spielten wir Social Games, um die Beziehung zwischen den Teilnehmern zu verbessern, und bereiteten den nächsten Tag vor.</a:t>
            </a:r>
            <a:endParaRPr lang="en-US" sz="2000" dirty="0">
              <a:solidFill>
                <a:srgbClr val="0000FF"/>
              </a:solidFill>
              <a:latin typeface="Times New Roman" panose="02020603050405020304" pitchFamily="18" charset="0"/>
              <a:cs typeface="Times New Roman" panose="02020603050405020304" pitchFamily="18" charset="0"/>
            </a:endParaRPr>
          </a:p>
          <a:p>
            <a:pPr lvl="0" algn="just"/>
            <a:r>
              <a:rPr lang="de-DE" sz="2000" dirty="0">
                <a:solidFill>
                  <a:srgbClr val="0000FF"/>
                </a:solidFill>
                <a:latin typeface="Times New Roman" panose="02020603050405020304" pitchFamily="18" charset="0"/>
                <a:cs typeface="Times New Roman" panose="02020603050405020304" pitchFamily="18" charset="0"/>
              </a:rPr>
              <a:t>Um </a:t>
            </a:r>
            <a:r>
              <a:rPr lang="ro-RO" sz="2000" dirty="0">
                <a:solidFill>
                  <a:srgbClr val="0000FF"/>
                </a:solidFill>
                <a:latin typeface="Times New Roman" panose="02020603050405020304" pitchFamily="18" charset="0"/>
                <a:cs typeface="Times New Roman" panose="02020603050405020304" pitchFamily="18" charset="0"/>
              </a:rPr>
              <a:t>die </a:t>
            </a:r>
            <a:r>
              <a:rPr lang="ro-RO" sz="2000" dirty="0" err="1">
                <a:solidFill>
                  <a:srgbClr val="0000FF"/>
                </a:solidFill>
                <a:latin typeface="Times New Roman" panose="02020603050405020304" pitchFamily="18" charset="0"/>
                <a:cs typeface="Times New Roman" panose="02020603050405020304" pitchFamily="18" charset="0"/>
              </a:rPr>
              <a:t>Vorbereitung</a:t>
            </a:r>
            <a:r>
              <a:rPr lang="ro-RO" sz="2000" dirty="0">
                <a:solidFill>
                  <a:srgbClr val="0000FF"/>
                </a:solidFill>
                <a:latin typeface="Times New Roman" panose="02020603050405020304" pitchFamily="18" charset="0"/>
                <a:cs typeface="Times New Roman" panose="02020603050405020304" pitchFamily="18" charset="0"/>
              </a:rPr>
              <a:t> </a:t>
            </a:r>
            <a:r>
              <a:rPr lang="de-DE" sz="2000" dirty="0">
                <a:solidFill>
                  <a:srgbClr val="0000FF"/>
                </a:solidFill>
                <a:latin typeface="Times New Roman" panose="02020603050405020304" pitchFamily="18" charset="0"/>
                <a:cs typeface="Times New Roman" panose="02020603050405020304" pitchFamily="18" charset="0"/>
              </a:rPr>
              <a:t>den ersten Tag</a:t>
            </a:r>
            <a:r>
              <a:rPr lang="ro-RO" sz="2000" dirty="0">
                <a:solidFill>
                  <a:srgbClr val="0000FF"/>
                </a:solidFill>
                <a:latin typeface="Times New Roman" panose="02020603050405020304" pitchFamily="18" charset="0"/>
                <a:cs typeface="Times New Roman" panose="02020603050405020304" pitchFamily="18" charset="0"/>
              </a:rPr>
              <a:t>,</a:t>
            </a:r>
            <a:r>
              <a:rPr lang="de-DE" sz="2000" dirty="0">
                <a:solidFill>
                  <a:srgbClr val="0000FF"/>
                </a:solidFill>
                <a:latin typeface="Times New Roman" panose="02020603050405020304" pitchFamily="18" charset="0"/>
                <a:cs typeface="Times New Roman" panose="02020603050405020304" pitchFamily="18" charset="0"/>
              </a:rPr>
              <a:t> bedanken wir uns </a:t>
            </a:r>
            <a:r>
              <a:rPr lang="ro-RO" sz="2000" dirty="0" err="1">
                <a:solidFill>
                  <a:srgbClr val="0000FF"/>
                </a:solidFill>
                <a:latin typeface="Times New Roman" panose="02020603050405020304" pitchFamily="18" charset="0"/>
                <a:cs typeface="Times New Roman" panose="02020603050405020304" pitchFamily="18" charset="0"/>
              </a:rPr>
              <a:t>herzlich</a:t>
            </a:r>
            <a:r>
              <a:rPr lang="ro-RO" sz="2000" dirty="0">
                <a:solidFill>
                  <a:srgbClr val="0000FF"/>
                </a:solidFill>
                <a:latin typeface="Times New Roman" panose="02020603050405020304" pitchFamily="18" charset="0"/>
                <a:cs typeface="Times New Roman" panose="02020603050405020304" pitchFamily="18" charset="0"/>
              </a:rPr>
              <a:t> bei </a:t>
            </a:r>
            <a:r>
              <a:rPr lang="de-DE" sz="2000" dirty="0">
                <a:solidFill>
                  <a:srgbClr val="0000FF"/>
                </a:solidFill>
                <a:latin typeface="Times New Roman" panose="02020603050405020304" pitchFamily="18" charset="0"/>
                <a:cs typeface="Times New Roman" panose="02020603050405020304" pitchFamily="18" charset="0"/>
              </a:rPr>
              <a:t>der Bibliothekarin unserer Institution Frau  Ines Toader.</a:t>
            </a:r>
            <a:endParaRPr lang="en-US" sz="2000" dirty="0">
              <a:solidFill>
                <a:srgbClr val="0000FF"/>
              </a:solidFill>
              <a:latin typeface="Times New Roman" panose="02020603050405020304" pitchFamily="18" charset="0"/>
              <a:cs typeface="Times New Roman" panose="02020603050405020304" pitchFamily="18" charset="0"/>
            </a:endParaRPr>
          </a:p>
          <a:p>
            <a:endParaRPr lang="en-US" sz="1800" dirty="0">
              <a:solidFill>
                <a:srgbClr val="0070C0"/>
              </a:solidFill>
            </a:endParaRPr>
          </a:p>
        </p:txBody>
      </p:sp>
    </p:spTree>
    <p:extLst>
      <p:ext uri="{BB962C8B-B14F-4D97-AF65-F5344CB8AC3E}">
        <p14:creationId xmlns:p14="http://schemas.microsoft.com/office/powerpoint/2010/main" val="2074307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9192D-E395-4D3B-A108-D7E62DACBB4E}"/>
              </a:ext>
            </a:extLst>
          </p:cNvPr>
          <p:cNvSpPr>
            <a:spLocks noGrp="1"/>
          </p:cNvSpPr>
          <p:nvPr>
            <p:ph type="title"/>
          </p:nvPr>
        </p:nvSpPr>
        <p:spPr>
          <a:xfrm>
            <a:off x="4644628" y="857252"/>
            <a:ext cx="2902745" cy="2571749"/>
          </a:xfrm>
        </p:spPr>
        <p:txBody>
          <a:bodyPr>
            <a:normAutofit/>
          </a:bodyPr>
          <a:lstStyle/>
          <a:p>
            <a:pPr algn="ctr"/>
            <a:r>
              <a:rPr lang="ro-RO" sz="2000" dirty="0">
                <a:solidFill>
                  <a:srgbClr val="0000FF"/>
                </a:solidFill>
                <a:latin typeface="Times New Roman" panose="02020603050405020304" pitchFamily="18" charset="0"/>
                <a:cs typeface="Times New Roman" panose="02020603050405020304" pitchFamily="18" charset="0"/>
              </a:rPr>
              <a:t>DE</a:t>
            </a:r>
            <a:r>
              <a:rPr lang="de-DE" sz="2000" dirty="0">
                <a:solidFill>
                  <a:srgbClr val="0000FF"/>
                </a:solidFill>
                <a:latin typeface="Times New Roman" panose="02020603050405020304" pitchFamily="18" charset="0"/>
                <a:cs typeface="Times New Roman" panose="02020603050405020304" pitchFamily="18" charset="0"/>
              </a:rPr>
              <a:t>R</a:t>
            </a:r>
            <a:r>
              <a:rPr lang="ro-RO" sz="2000" dirty="0">
                <a:solidFill>
                  <a:srgbClr val="0000FF"/>
                </a:solidFill>
                <a:latin typeface="Times New Roman" panose="02020603050405020304" pitchFamily="18" charset="0"/>
                <a:cs typeface="Times New Roman" panose="02020603050405020304" pitchFamily="18" charset="0"/>
              </a:rPr>
              <a:t> </a:t>
            </a:r>
            <a:r>
              <a:rPr lang="de-DE" sz="2000" dirty="0">
                <a:solidFill>
                  <a:srgbClr val="0000FF"/>
                </a:solidFill>
                <a:latin typeface="Times New Roman" panose="02020603050405020304" pitchFamily="18" charset="0"/>
                <a:cs typeface="Times New Roman" panose="02020603050405020304" pitchFamily="18" charset="0"/>
              </a:rPr>
              <a:t>ERSTE</a:t>
            </a:r>
            <a:r>
              <a:rPr lang="ro-RO" sz="2000" dirty="0">
                <a:solidFill>
                  <a:srgbClr val="0000FF"/>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rPr>
              <a:t>TAG</a:t>
            </a:r>
            <a:r>
              <a:rPr lang="ro-RO" sz="2000" dirty="0">
                <a:solidFill>
                  <a:srgbClr val="0000FF"/>
                </a:solidFill>
                <a:latin typeface="Times New Roman" panose="02020603050405020304" pitchFamily="18" charset="0"/>
                <a:cs typeface="Times New Roman" panose="02020603050405020304" pitchFamily="18" charset="0"/>
              </a:rPr>
              <a:t> </a:t>
            </a:r>
            <a:endParaRPr lang="en-US" sz="2000" dirty="0">
              <a:solidFill>
                <a:srgbClr val="0000FF"/>
              </a:solidFill>
              <a:latin typeface="Times New Roman" panose="02020603050405020304" pitchFamily="18" charset="0"/>
              <a:cs typeface="Times New Roman" panose="02020603050405020304" pitchFamily="18" charset="0"/>
            </a:endParaRPr>
          </a:p>
        </p:txBody>
      </p:sp>
      <p:pic>
        <p:nvPicPr>
          <p:cNvPr id="7" name="Content Placeholder 6">
            <a:extLst>
              <a:ext uri="{FF2B5EF4-FFF2-40B4-BE49-F238E27FC236}">
                <a16:creationId xmlns:a16="http://schemas.microsoft.com/office/drawing/2014/main" id="{BAF16B0B-7A25-46E0-9BF1-34A379FE808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32940" y="956643"/>
            <a:ext cx="3011684" cy="2313331"/>
          </a:xfrm>
          <a:prstGeom prst="rect">
            <a:avLst/>
          </a:prstGeom>
          <a:ln w="88900" cap="sq" cmpd="thickThin">
            <a:solidFill>
              <a:srgbClr val="000000"/>
            </a:solidFill>
            <a:prstDash val="solid"/>
            <a:miter lim="800000"/>
          </a:ln>
          <a:effectLst>
            <a:innerShdw blurRad="76200">
              <a:srgbClr val="000000"/>
            </a:innerShdw>
          </a:effectLst>
        </p:spPr>
      </p:pic>
      <p:pic>
        <p:nvPicPr>
          <p:cNvPr id="9" name="Content Placeholder 8">
            <a:extLst>
              <a:ext uri="{FF2B5EF4-FFF2-40B4-BE49-F238E27FC236}">
                <a16:creationId xmlns:a16="http://schemas.microsoft.com/office/drawing/2014/main" id="{80DD4E68-E3DD-4ED7-99CE-B1A61C6BEE6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34339" y="3384266"/>
            <a:ext cx="2832912" cy="2594118"/>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66B853D9-0498-4C8D-A2FC-F239A29D4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6454" y="956642"/>
            <a:ext cx="2882607" cy="2313330"/>
          </a:xfrm>
          <a:prstGeom prst="rect">
            <a:avLst/>
          </a:prstGeom>
          <a:ln w="88900" cap="sq" cmpd="thickThin">
            <a:solidFill>
              <a:srgbClr val="000000"/>
            </a:solid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id="{209EE482-1F39-430A-8D7C-093E75970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852907" y="3186667"/>
            <a:ext cx="2571753" cy="3011684"/>
          </a:xfrm>
          <a:prstGeom prst="rect">
            <a:avLst/>
          </a:prstGeom>
          <a:ln w="88900" cap="sq" cmpd="thickThin">
            <a:solidFill>
              <a:srgbClr val="000000"/>
            </a:solidFill>
            <a:prstDash val="solid"/>
            <a:miter lim="800000"/>
          </a:ln>
          <a:effectLst>
            <a:innerShdw blurRad="76200">
              <a:srgbClr val="000000"/>
            </a:innerShdw>
          </a:effectLst>
        </p:spPr>
      </p:pic>
      <p:pic>
        <p:nvPicPr>
          <p:cNvPr id="18" name="Picture 17">
            <a:extLst>
              <a:ext uri="{FF2B5EF4-FFF2-40B4-BE49-F238E27FC236}">
                <a16:creationId xmlns:a16="http://schemas.microsoft.com/office/drawing/2014/main" id="{3B63AC66-CABA-45F6-8E53-3E498D272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821939" y="3238782"/>
            <a:ext cx="2591637" cy="288260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93338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E16EE-ADB4-4AFE-9B33-5036EBF02857}"/>
              </a:ext>
            </a:extLst>
          </p:cNvPr>
          <p:cNvSpPr>
            <a:spLocks noGrp="1"/>
          </p:cNvSpPr>
          <p:nvPr>
            <p:ph type="title"/>
          </p:nvPr>
        </p:nvSpPr>
        <p:spPr>
          <a:xfrm>
            <a:off x="1524000" y="322118"/>
            <a:ext cx="9144000" cy="716973"/>
          </a:xfrm>
        </p:spPr>
        <p:txBody>
          <a:bodyPr>
            <a:normAutofit fontScale="90000"/>
          </a:bodyPr>
          <a:lstStyle/>
          <a:p>
            <a:br>
              <a:rPr lang="ro-RO" sz="4500" b="1" dirty="0">
                <a:solidFill>
                  <a:srgbClr val="0070C0"/>
                </a:solidFill>
              </a:rPr>
            </a:br>
            <a:r>
              <a:rPr lang="ro-RO" sz="4000" dirty="0">
                <a:solidFill>
                  <a:srgbClr val="0000FF"/>
                </a:solidFill>
                <a:latin typeface="Century Gothic" panose="020B0502020202020204" pitchFamily="34" charset="0"/>
              </a:rPr>
              <a:t>DE</a:t>
            </a:r>
            <a:r>
              <a:rPr lang="de-DE" sz="4000" dirty="0">
                <a:solidFill>
                  <a:srgbClr val="0000FF"/>
                </a:solidFill>
                <a:latin typeface="Century Gothic" panose="020B0502020202020204" pitchFamily="34" charset="0"/>
              </a:rPr>
              <a:t>R</a:t>
            </a:r>
            <a:r>
              <a:rPr lang="ro-RO" sz="4000" dirty="0">
                <a:solidFill>
                  <a:srgbClr val="0000FF"/>
                </a:solidFill>
                <a:latin typeface="Century Gothic" panose="020B0502020202020204" pitchFamily="34" charset="0"/>
              </a:rPr>
              <a:t> </a:t>
            </a:r>
            <a:r>
              <a:rPr lang="de-DE" sz="4000" dirty="0">
                <a:solidFill>
                  <a:srgbClr val="0000FF"/>
                </a:solidFill>
                <a:latin typeface="Century Gothic" panose="020B0502020202020204" pitchFamily="34" charset="0"/>
              </a:rPr>
              <a:t>ZWEITE</a:t>
            </a:r>
            <a:r>
              <a:rPr lang="ro-RO" sz="4000" dirty="0">
                <a:solidFill>
                  <a:srgbClr val="0000FF"/>
                </a:solidFill>
                <a:latin typeface="Century Gothic" panose="020B0502020202020204" pitchFamily="34" charset="0"/>
              </a:rPr>
              <a:t> </a:t>
            </a:r>
            <a:r>
              <a:rPr lang="en-US" sz="4000" dirty="0">
                <a:solidFill>
                  <a:srgbClr val="0000FF"/>
                </a:solidFill>
                <a:latin typeface="Century Gothic" panose="020B0502020202020204" pitchFamily="34" charset="0"/>
              </a:rPr>
              <a:t>TAG</a:t>
            </a:r>
          </a:p>
        </p:txBody>
      </p:sp>
      <p:sp>
        <p:nvSpPr>
          <p:cNvPr id="3" name="Content Placeholder 2">
            <a:extLst>
              <a:ext uri="{FF2B5EF4-FFF2-40B4-BE49-F238E27FC236}">
                <a16:creationId xmlns:a16="http://schemas.microsoft.com/office/drawing/2014/main" id="{0EEF64F8-FC76-4B9D-8DC5-354225B396FF}"/>
              </a:ext>
            </a:extLst>
          </p:cNvPr>
          <p:cNvSpPr>
            <a:spLocks noGrp="1"/>
          </p:cNvSpPr>
          <p:nvPr>
            <p:ph idx="1"/>
          </p:nvPr>
        </p:nvSpPr>
        <p:spPr>
          <a:xfrm>
            <a:off x="1524000" y="1340427"/>
            <a:ext cx="9144000" cy="4660323"/>
          </a:xfrm>
        </p:spPr>
        <p:txBody>
          <a:bodyPr>
            <a:normAutofit/>
          </a:bodyPr>
          <a:lstStyle/>
          <a:p>
            <a:pPr lvl="0" algn="just"/>
            <a:r>
              <a:rPr lang="de-DE" sz="1800" dirty="0">
                <a:solidFill>
                  <a:srgbClr val="0000FF"/>
                </a:solidFill>
                <a:latin typeface="Times New Roman" panose="02020603050405020304" pitchFamily="18" charset="0"/>
                <a:cs typeface="Times New Roman" panose="02020603050405020304" pitchFamily="18" charset="0"/>
              </a:rPr>
              <a:t>Der zweite Tag des Projekts begann mit der Bewertung des Vortages. Die direkten Teilnehmer erhielten Fragebögen. Sie beantworteten </a:t>
            </a:r>
            <a:r>
              <a:rPr lang="ro-RO" sz="1800" dirty="0">
                <a:solidFill>
                  <a:srgbClr val="0000FF"/>
                </a:solidFill>
                <a:latin typeface="Times New Roman" panose="02020603050405020304" pitchFamily="18" charset="0"/>
                <a:cs typeface="Times New Roman" panose="02020603050405020304" pitchFamily="18" charset="0"/>
              </a:rPr>
              <a:t>die </a:t>
            </a:r>
            <a:r>
              <a:rPr lang="de-DE" sz="1800" dirty="0">
                <a:solidFill>
                  <a:srgbClr val="0000FF"/>
                </a:solidFill>
                <a:latin typeface="Times New Roman" panose="02020603050405020304" pitchFamily="18" charset="0"/>
                <a:cs typeface="Times New Roman" panose="02020603050405020304" pitchFamily="18" charset="0"/>
              </a:rPr>
              <a:t>Fragen über die Qualität der neuen Inhalten und die </a:t>
            </a:r>
            <a:r>
              <a:rPr lang="ro-RO" sz="1800" dirty="0" err="1">
                <a:solidFill>
                  <a:srgbClr val="0000FF"/>
                </a:solidFill>
                <a:latin typeface="Times New Roman" panose="02020603050405020304" pitchFamily="18" charset="0"/>
                <a:cs typeface="Times New Roman" panose="02020603050405020304" pitchFamily="18" charset="0"/>
              </a:rPr>
              <a:t>ihre</a:t>
            </a:r>
            <a:r>
              <a:rPr lang="ro-RO" sz="1800" dirty="0">
                <a:solidFill>
                  <a:srgbClr val="0000FF"/>
                </a:solidFill>
                <a:latin typeface="Times New Roman" panose="02020603050405020304" pitchFamily="18" charset="0"/>
                <a:cs typeface="Times New Roman" panose="02020603050405020304" pitchFamily="18" charset="0"/>
              </a:rPr>
              <a:t> </a:t>
            </a:r>
            <a:r>
              <a:rPr lang="de-DE" sz="1800" dirty="0">
                <a:solidFill>
                  <a:srgbClr val="0000FF"/>
                </a:solidFill>
                <a:latin typeface="Times New Roman" panose="02020603050405020304" pitchFamily="18" charset="0"/>
                <a:cs typeface="Times New Roman" panose="02020603050405020304" pitchFamily="18" charset="0"/>
              </a:rPr>
              <a:t>Interesse den Aktivitäten gegenüber oder was sie gerne mehr erfahren möchten.</a:t>
            </a:r>
            <a:endParaRPr lang="en-US" sz="1800" dirty="0">
              <a:solidFill>
                <a:srgbClr val="0000FF"/>
              </a:solidFill>
              <a:latin typeface="Times New Roman" panose="02020603050405020304" pitchFamily="18" charset="0"/>
              <a:cs typeface="Times New Roman" panose="02020603050405020304" pitchFamily="18" charset="0"/>
            </a:endParaRPr>
          </a:p>
          <a:p>
            <a:pPr lvl="0" algn="just"/>
            <a:r>
              <a:rPr lang="de-DE" sz="1800" dirty="0">
                <a:solidFill>
                  <a:srgbClr val="0000FF"/>
                </a:solidFill>
                <a:latin typeface="Times New Roman" panose="02020603050405020304" pitchFamily="18" charset="0"/>
                <a:cs typeface="Times New Roman" panose="02020603050405020304" pitchFamily="18" charset="0"/>
              </a:rPr>
              <a:t>Ein wichtiger Teil jeder Kultur ist die Gastronomie. Für einen erfreulicheren Tag hatten unsere Gäste Süßigkeiten für jedes teilnehmende Land angeboten.</a:t>
            </a:r>
            <a:endParaRPr lang="en-US" sz="1800" dirty="0">
              <a:solidFill>
                <a:srgbClr val="0000FF"/>
              </a:solidFill>
              <a:latin typeface="Times New Roman" panose="02020603050405020304" pitchFamily="18" charset="0"/>
              <a:cs typeface="Times New Roman" panose="02020603050405020304" pitchFamily="18" charset="0"/>
            </a:endParaRPr>
          </a:p>
          <a:p>
            <a:pPr lvl="0" algn="just"/>
            <a:r>
              <a:rPr lang="de-DE" sz="1800" dirty="0">
                <a:solidFill>
                  <a:srgbClr val="0000FF"/>
                </a:solidFill>
                <a:latin typeface="Times New Roman" panose="02020603050405020304" pitchFamily="18" charset="0"/>
                <a:cs typeface="Times New Roman" panose="02020603050405020304" pitchFamily="18" charset="0"/>
              </a:rPr>
              <a:t>Ein erster Workshop des Tages war das Thema über  </a:t>
            </a:r>
            <a:r>
              <a:rPr lang="ro-RO" sz="1800" dirty="0">
                <a:solidFill>
                  <a:srgbClr val="0000FF"/>
                </a:solidFill>
                <a:latin typeface="Times New Roman" panose="02020603050405020304" pitchFamily="18" charset="0"/>
                <a:cs typeface="Times New Roman" panose="02020603050405020304" pitchFamily="18" charset="0"/>
              </a:rPr>
              <a:t>d</a:t>
            </a:r>
            <a:r>
              <a:rPr lang="de-DE" sz="1800" dirty="0" err="1">
                <a:solidFill>
                  <a:srgbClr val="0000FF"/>
                </a:solidFill>
                <a:latin typeface="Times New Roman" panose="02020603050405020304" pitchFamily="18" charset="0"/>
                <a:cs typeface="Times New Roman" panose="02020603050405020304" pitchFamily="18" charset="0"/>
              </a:rPr>
              <a:t>ie</a:t>
            </a:r>
            <a:r>
              <a:rPr lang="de-DE" sz="1800" dirty="0">
                <a:solidFill>
                  <a:srgbClr val="0000FF"/>
                </a:solidFill>
                <a:latin typeface="Times New Roman" panose="02020603050405020304" pitchFamily="18" charset="0"/>
                <a:cs typeface="Times New Roman" panose="02020603050405020304" pitchFamily="18" charset="0"/>
              </a:rPr>
              <a:t> religiösen und gesetzlichen Feiertagen der  im Projekt beteiligten Ländern. In dieser Hinsicht hatten wir Folgendes aktiv beigetragen:</a:t>
            </a:r>
            <a:endParaRPr lang="en-US" sz="1800" dirty="0">
              <a:solidFill>
                <a:srgbClr val="0000FF"/>
              </a:solidFill>
              <a:latin typeface="Times New Roman" panose="02020603050405020304" pitchFamily="18" charset="0"/>
              <a:cs typeface="Times New Roman" panose="02020603050405020304" pitchFamily="18" charset="0"/>
            </a:endParaRPr>
          </a:p>
          <a:p>
            <a:pPr marL="179388" indent="-179388" algn="just"/>
            <a:r>
              <a:rPr lang="ro-RO" sz="1800" dirty="0">
                <a:solidFill>
                  <a:srgbClr val="0000FF"/>
                </a:solidFill>
                <a:latin typeface="Times New Roman" panose="02020603050405020304" pitchFamily="18" charset="0"/>
                <a:cs typeface="Times New Roman" panose="02020603050405020304" pitchFamily="18" charset="0"/>
              </a:rPr>
              <a:t>a)</a:t>
            </a:r>
            <a:r>
              <a:rPr lang="de-DE" sz="1800" dirty="0">
                <a:solidFill>
                  <a:srgbClr val="0000FF"/>
                </a:solidFill>
                <a:latin typeface="Times New Roman" panose="02020603050405020304" pitchFamily="18" charset="0"/>
                <a:cs typeface="Times New Roman" panose="02020603050405020304" pitchFamily="18" charset="0"/>
              </a:rPr>
              <a:t> Wir haben Materialien zu den Traditionen und zu den Feiertagen geschrieben, die für jedes Land charakteristisch sind. Man bildeten gemischte Teams, die am Ende dank einem Vertreter die Informationen des Thema präsentiert haben. </a:t>
            </a:r>
            <a:r>
              <a:rPr lang="ro-RO" sz="1800" dirty="0">
                <a:solidFill>
                  <a:srgbClr val="0000FF"/>
                </a:solidFill>
                <a:latin typeface="Times New Roman" panose="02020603050405020304" pitchFamily="18" charset="0"/>
                <a:cs typeface="Times New Roman" panose="02020603050405020304" pitchFamily="18" charset="0"/>
              </a:rPr>
              <a:t>Mit </a:t>
            </a:r>
            <a:r>
              <a:rPr lang="ro-RO" sz="1800" dirty="0" err="1">
                <a:solidFill>
                  <a:srgbClr val="0000FF"/>
                </a:solidFill>
                <a:latin typeface="Times New Roman" panose="02020603050405020304" pitchFamily="18" charset="0"/>
                <a:cs typeface="Times New Roman" panose="02020603050405020304" pitchFamily="18" charset="0"/>
              </a:rPr>
              <a:t>dieser</a:t>
            </a:r>
            <a:r>
              <a:rPr lang="ro-RO" sz="1800" dirty="0">
                <a:solidFill>
                  <a:srgbClr val="0000FF"/>
                </a:solidFill>
                <a:latin typeface="Times New Roman" panose="02020603050405020304" pitchFamily="18" charset="0"/>
                <a:cs typeface="Times New Roman" panose="02020603050405020304" pitchFamily="18" charset="0"/>
              </a:rPr>
              <a:t> </a:t>
            </a:r>
            <a:r>
              <a:rPr lang="ro-RO" sz="1800" dirty="0" err="1">
                <a:solidFill>
                  <a:srgbClr val="0000FF"/>
                </a:solidFill>
                <a:latin typeface="Times New Roman" panose="02020603050405020304" pitchFamily="18" charset="0"/>
                <a:cs typeface="Times New Roman" panose="02020603050405020304" pitchFamily="18" charset="0"/>
              </a:rPr>
              <a:t>Angelegenheit</a:t>
            </a:r>
            <a:r>
              <a:rPr lang="ro-RO" sz="1800" dirty="0">
                <a:solidFill>
                  <a:srgbClr val="0000FF"/>
                </a:solidFill>
                <a:latin typeface="Times New Roman" panose="02020603050405020304" pitchFamily="18" charset="0"/>
                <a:cs typeface="Times New Roman" panose="02020603050405020304" pitchFamily="18" charset="0"/>
              </a:rPr>
              <a:t> </a:t>
            </a:r>
            <a:r>
              <a:rPr lang="de-DE" sz="1800" dirty="0">
                <a:solidFill>
                  <a:srgbClr val="0000FF"/>
                </a:solidFill>
                <a:latin typeface="Times New Roman" panose="02020603050405020304" pitchFamily="18" charset="0"/>
                <a:cs typeface="Times New Roman" panose="02020603050405020304" pitchFamily="18" charset="0"/>
              </a:rPr>
              <a:t>haben wir Neuigkeiten über jedes teilnehmende Land erhalten. </a:t>
            </a:r>
            <a:endParaRPr lang="en-US" sz="1800" dirty="0">
              <a:solidFill>
                <a:srgbClr val="0000FF"/>
              </a:solidFill>
              <a:latin typeface="Times New Roman" panose="02020603050405020304" pitchFamily="18" charset="0"/>
              <a:cs typeface="Times New Roman" panose="02020603050405020304" pitchFamily="18" charset="0"/>
            </a:endParaRPr>
          </a:p>
          <a:p>
            <a:pPr algn="just"/>
            <a:r>
              <a:rPr lang="ro-RO" sz="1800" dirty="0">
                <a:solidFill>
                  <a:srgbClr val="0000FF"/>
                </a:solidFill>
                <a:latin typeface="Times New Roman" panose="02020603050405020304" pitchFamily="18" charset="0"/>
                <a:cs typeface="Times New Roman" panose="02020603050405020304" pitchFamily="18" charset="0"/>
              </a:rPr>
              <a:t>b)</a:t>
            </a:r>
            <a:r>
              <a:rPr lang="de-DE" sz="1800" dirty="0">
                <a:solidFill>
                  <a:srgbClr val="0000FF"/>
                </a:solidFill>
                <a:latin typeface="Times New Roman" panose="02020603050405020304" pitchFamily="18" charset="0"/>
                <a:cs typeface="Times New Roman" panose="02020603050405020304" pitchFamily="18" charset="0"/>
              </a:rPr>
              <a:t> Wir </a:t>
            </a:r>
            <a:r>
              <a:rPr lang="de-DE" sz="1800" dirty="0" err="1">
                <a:solidFill>
                  <a:srgbClr val="0000FF"/>
                </a:solidFill>
                <a:latin typeface="Times New Roman" panose="02020603050405020304" pitchFamily="18" charset="0"/>
                <a:cs typeface="Times New Roman" panose="02020603050405020304" pitchFamily="18" charset="0"/>
              </a:rPr>
              <a:t>vergleichten</a:t>
            </a:r>
            <a:r>
              <a:rPr lang="de-DE" sz="1800" dirty="0">
                <a:solidFill>
                  <a:srgbClr val="0000FF"/>
                </a:solidFill>
                <a:latin typeface="Times New Roman" panose="02020603050405020304" pitchFamily="18" charset="0"/>
                <a:cs typeface="Times New Roman" panose="02020603050405020304" pitchFamily="18" charset="0"/>
              </a:rPr>
              <a:t> die Pläne und beobachteten dabei sowohl die gemeinsamen Aspekte als auch die Unterschiede zwischen den Ländern.</a:t>
            </a:r>
            <a:endParaRPr lang="en-US" sz="1800" dirty="0">
              <a:solidFill>
                <a:srgbClr val="0000FF"/>
              </a:solidFill>
              <a:latin typeface="Times New Roman" panose="02020603050405020304" pitchFamily="18" charset="0"/>
              <a:cs typeface="Times New Roman" panose="02020603050405020304" pitchFamily="18" charset="0"/>
            </a:endParaRPr>
          </a:p>
          <a:p>
            <a:pPr algn="just"/>
            <a:r>
              <a:rPr lang="ro-RO" sz="1800" dirty="0">
                <a:solidFill>
                  <a:srgbClr val="0000FF"/>
                </a:solidFill>
                <a:latin typeface="Times New Roman" panose="02020603050405020304" pitchFamily="18" charset="0"/>
                <a:cs typeface="Times New Roman" panose="02020603050405020304" pitchFamily="18" charset="0"/>
              </a:rPr>
              <a:t>c) </a:t>
            </a:r>
            <a:r>
              <a:rPr lang="de-DE" sz="1800" dirty="0">
                <a:solidFill>
                  <a:srgbClr val="0000FF"/>
                </a:solidFill>
                <a:latin typeface="Times New Roman" panose="02020603050405020304" pitchFamily="18" charset="0"/>
                <a:cs typeface="Times New Roman" panose="02020603050405020304" pitchFamily="18" charset="0"/>
              </a:rPr>
              <a:t>Die verwendeten Arbeitsmethode haben diese Aktivität nicht nur informativ, sondern auch lustig gemacht.</a:t>
            </a:r>
            <a:endParaRPr lang="en-US" sz="1800" dirty="0">
              <a:solidFill>
                <a:srgbClr val="0000FF"/>
              </a:solidFill>
              <a:latin typeface="Times New Roman" panose="02020603050405020304" pitchFamily="18" charset="0"/>
              <a:cs typeface="Times New Roman" panose="02020603050405020304" pitchFamily="18" charset="0"/>
            </a:endParaRPr>
          </a:p>
          <a:p>
            <a:endParaRPr lang="en-US" dirty="0"/>
          </a:p>
          <a:p>
            <a:pPr lvl="0"/>
            <a:endParaRPr lang="en-US" dirty="0">
              <a:solidFill>
                <a:srgbClr val="0070C0"/>
              </a:solidFill>
            </a:endParaRPr>
          </a:p>
        </p:txBody>
      </p:sp>
    </p:spTree>
    <p:extLst>
      <p:ext uri="{BB962C8B-B14F-4D97-AF65-F5344CB8AC3E}">
        <p14:creationId xmlns:p14="http://schemas.microsoft.com/office/powerpoint/2010/main" val="1543726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F28D-FEF6-496F-95D5-97F1A45120CA}"/>
              </a:ext>
            </a:extLst>
          </p:cNvPr>
          <p:cNvSpPr>
            <a:spLocks noGrp="1"/>
          </p:cNvSpPr>
          <p:nvPr>
            <p:ph type="title"/>
          </p:nvPr>
        </p:nvSpPr>
        <p:spPr>
          <a:xfrm>
            <a:off x="1524000" y="238992"/>
            <a:ext cx="9144000" cy="1163782"/>
          </a:xfrm>
        </p:spPr>
        <p:txBody>
          <a:bodyPr>
            <a:normAutofit fontScale="90000"/>
          </a:bodyPr>
          <a:lstStyle/>
          <a:p>
            <a:br>
              <a:rPr lang="ro-RO" sz="4500" dirty="0">
                <a:solidFill>
                  <a:srgbClr val="0070C0"/>
                </a:solidFill>
              </a:rPr>
            </a:br>
            <a:r>
              <a:rPr lang="ro-RO" sz="3600" dirty="0">
                <a:solidFill>
                  <a:srgbClr val="0000FF"/>
                </a:solidFill>
                <a:latin typeface="Century Gothic" panose="020B0502020202020204" pitchFamily="34" charset="0"/>
              </a:rPr>
              <a:t>DE</a:t>
            </a:r>
            <a:r>
              <a:rPr lang="de-DE" sz="3600" dirty="0">
                <a:solidFill>
                  <a:srgbClr val="0000FF"/>
                </a:solidFill>
                <a:latin typeface="Century Gothic" panose="020B0502020202020204" pitchFamily="34" charset="0"/>
              </a:rPr>
              <a:t>R ZWEITE</a:t>
            </a:r>
            <a:r>
              <a:rPr lang="ro-RO" sz="3600" dirty="0">
                <a:solidFill>
                  <a:srgbClr val="0000FF"/>
                </a:solidFill>
                <a:latin typeface="Century Gothic" panose="020B0502020202020204" pitchFamily="34" charset="0"/>
              </a:rPr>
              <a:t> </a:t>
            </a:r>
            <a:r>
              <a:rPr lang="en-US" sz="3600" dirty="0">
                <a:solidFill>
                  <a:srgbClr val="0000FF"/>
                </a:solidFill>
                <a:latin typeface="Century Gothic" panose="020B0502020202020204" pitchFamily="34" charset="0"/>
              </a:rPr>
              <a:t>TAG</a:t>
            </a:r>
          </a:p>
        </p:txBody>
      </p:sp>
      <p:sp>
        <p:nvSpPr>
          <p:cNvPr id="3" name="Content Placeholder 2">
            <a:extLst>
              <a:ext uri="{FF2B5EF4-FFF2-40B4-BE49-F238E27FC236}">
                <a16:creationId xmlns:a16="http://schemas.microsoft.com/office/drawing/2014/main" id="{8521DF1A-207A-46D6-B6C0-A36B0A8B8E3F}"/>
              </a:ext>
            </a:extLst>
          </p:cNvPr>
          <p:cNvSpPr>
            <a:spLocks noGrp="1"/>
          </p:cNvSpPr>
          <p:nvPr>
            <p:ph idx="1"/>
          </p:nvPr>
        </p:nvSpPr>
        <p:spPr>
          <a:xfrm>
            <a:off x="1524000" y="1402774"/>
            <a:ext cx="9144000" cy="4104408"/>
          </a:xfrm>
        </p:spPr>
        <p:txBody>
          <a:bodyPr>
            <a:normAutofit/>
          </a:bodyPr>
          <a:lstStyle/>
          <a:p>
            <a:pPr lvl="0"/>
            <a:endParaRPr lang="de-DE" sz="1800" b="1" dirty="0">
              <a:solidFill>
                <a:srgbClr val="0070C0"/>
              </a:solidFill>
            </a:endParaRPr>
          </a:p>
          <a:p>
            <a:pPr lvl="0" algn="just"/>
            <a:r>
              <a:rPr lang="de-DE" sz="2000" dirty="0">
                <a:solidFill>
                  <a:srgbClr val="0000FF"/>
                </a:solidFill>
                <a:latin typeface="Times New Roman" panose="02020603050405020304" pitchFamily="18" charset="0"/>
                <a:cs typeface="Times New Roman" panose="02020603050405020304" pitchFamily="18" charset="0"/>
              </a:rPr>
              <a:t>Nach der Präsentation folgte eine Teambuilding-Aktivität. Wir organisierten für unsere Gäste eine kleine Reise durch die grüne Umgebung der Stadt</a:t>
            </a:r>
            <a:r>
              <a:rPr lang="ro-RO" sz="2000" dirty="0">
                <a:solidFill>
                  <a:srgbClr val="0000FF"/>
                </a:solidFill>
                <a:latin typeface="Times New Roman" panose="02020603050405020304" pitchFamily="18" charset="0"/>
                <a:cs typeface="Times New Roman" panose="02020603050405020304" pitchFamily="18" charset="0"/>
              </a:rPr>
              <a:t>.</a:t>
            </a:r>
            <a:r>
              <a:rPr lang="de-DE" sz="2000" dirty="0">
                <a:solidFill>
                  <a:srgbClr val="0000FF"/>
                </a:solidFill>
                <a:latin typeface="Times New Roman" panose="02020603050405020304" pitchFamily="18" charset="0"/>
                <a:cs typeface="Times New Roman" panose="02020603050405020304" pitchFamily="18" charset="0"/>
              </a:rPr>
              <a:t> </a:t>
            </a:r>
            <a:r>
              <a:rPr lang="ro-RO" sz="2000" dirty="0">
                <a:solidFill>
                  <a:srgbClr val="0000FF"/>
                </a:solidFill>
                <a:latin typeface="Times New Roman" panose="02020603050405020304" pitchFamily="18" charset="0"/>
                <a:cs typeface="Times New Roman" panose="02020603050405020304" pitchFamily="18" charset="0"/>
              </a:rPr>
              <a:t>Sie </a:t>
            </a:r>
            <a:r>
              <a:rPr lang="ro-RO" sz="2000" dirty="0" err="1">
                <a:solidFill>
                  <a:srgbClr val="0000FF"/>
                </a:solidFill>
                <a:latin typeface="Times New Roman" panose="02020603050405020304" pitchFamily="18" charset="0"/>
                <a:cs typeface="Times New Roman" panose="02020603050405020304" pitchFamily="18" charset="0"/>
              </a:rPr>
              <a:t>haben</a:t>
            </a:r>
            <a:r>
              <a:rPr lang="ro-RO" sz="2000" dirty="0">
                <a:solidFill>
                  <a:srgbClr val="0000FF"/>
                </a:solidFill>
                <a:latin typeface="Times New Roman" panose="02020603050405020304" pitchFamily="18" charset="0"/>
                <a:cs typeface="Times New Roman" panose="02020603050405020304" pitchFamily="18" charset="0"/>
              </a:rPr>
              <a:t> </a:t>
            </a:r>
            <a:r>
              <a:rPr lang="de-DE" sz="2000" dirty="0">
                <a:solidFill>
                  <a:srgbClr val="0000FF"/>
                </a:solidFill>
                <a:latin typeface="Times New Roman" panose="02020603050405020304" pitchFamily="18" charset="0"/>
                <a:cs typeface="Times New Roman" panose="02020603050405020304" pitchFamily="18" charset="0"/>
              </a:rPr>
              <a:t>ein traditionelle</a:t>
            </a:r>
            <a:r>
              <a:rPr lang="ro-RO" sz="2000" dirty="0">
                <a:solidFill>
                  <a:srgbClr val="0000FF"/>
                </a:solidFill>
                <a:latin typeface="Times New Roman" panose="02020603050405020304" pitchFamily="18" charset="0"/>
                <a:cs typeface="Times New Roman" panose="02020603050405020304" pitchFamily="18" charset="0"/>
              </a:rPr>
              <a:t>s</a:t>
            </a:r>
            <a:r>
              <a:rPr lang="de-DE" sz="2000" dirty="0">
                <a:solidFill>
                  <a:srgbClr val="0000FF"/>
                </a:solidFill>
                <a:latin typeface="Times New Roman" panose="02020603050405020304" pitchFamily="18" charset="0"/>
                <a:cs typeface="Times New Roman" panose="02020603050405020304" pitchFamily="18" charset="0"/>
              </a:rPr>
              <a:t> Mittagessen in einem Restaurant in der Umgebung </a:t>
            </a:r>
            <a:r>
              <a:rPr lang="ro-RO" sz="2000" dirty="0" err="1">
                <a:solidFill>
                  <a:srgbClr val="0000FF"/>
                </a:solidFill>
                <a:latin typeface="Times New Roman" panose="02020603050405020304" pitchFamily="18" charset="0"/>
                <a:cs typeface="Times New Roman" panose="02020603050405020304" pitchFamily="18" charset="0"/>
              </a:rPr>
              <a:t>gegessen</a:t>
            </a:r>
            <a:r>
              <a:rPr lang="de-DE" sz="2000" dirty="0">
                <a:solidFill>
                  <a:srgbClr val="0000FF"/>
                </a:solidFill>
                <a:latin typeface="Times New Roman" panose="02020603050405020304" pitchFamily="18" charset="0"/>
                <a:cs typeface="Times New Roman" panose="02020603050405020304" pitchFamily="18" charset="0"/>
              </a:rPr>
              <a:t>. Dort teilten wir Eindrücke, Erfahrungen von den Zielen des Projekts hin bis zum persönlichen Leben.</a:t>
            </a:r>
            <a:endParaRPr lang="en-US" sz="2000" dirty="0">
              <a:solidFill>
                <a:srgbClr val="0000FF"/>
              </a:solidFill>
              <a:latin typeface="Times New Roman" panose="02020603050405020304" pitchFamily="18" charset="0"/>
              <a:cs typeface="Times New Roman" panose="02020603050405020304" pitchFamily="18" charset="0"/>
            </a:endParaRPr>
          </a:p>
          <a:p>
            <a:pPr lvl="0" algn="just"/>
            <a:r>
              <a:rPr lang="de-DE" sz="2000" dirty="0">
                <a:solidFill>
                  <a:srgbClr val="0000FF"/>
                </a:solidFill>
                <a:latin typeface="Times New Roman" panose="02020603050405020304" pitchFamily="18" charset="0"/>
                <a:cs typeface="Times New Roman" panose="02020603050405020304" pitchFamily="18" charset="0"/>
              </a:rPr>
              <a:t>Nach der Mittagspause präsentierten wir die Ausstellung zum </a:t>
            </a:r>
            <a:r>
              <a:rPr lang="ro-RO" sz="2000" dirty="0">
                <a:solidFill>
                  <a:srgbClr val="0000FF"/>
                </a:solidFill>
                <a:latin typeface="Times New Roman" panose="02020603050405020304" pitchFamily="18" charset="0"/>
                <a:cs typeface="Times New Roman" panose="02020603050405020304" pitchFamily="18" charset="0"/>
              </a:rPr>
              <a:t>Thema </a:t>
            </a:r>
            <a:r>
              <a:rPr lang="de-DE" sz="2000" dirty="0">
                <a:solidFill>
                  <a:srgbClr val="0000FF"/>
                </a:solidFill>
                <a:latin typeface="Times New Roman" panose="02020603050405020304" pitchFamily="18" charset="0"/>
                <a:cs typeface="Times New Roman" panose="02020603050405020304" pitchFamily="18" charset="0"/>
              </a:rPr>
              <a:t>"Religiöse Feiertage </a:t>
            </a:r>
            <a:r>
              <a:rPr lang="ro-RO" sz="2000" dirty="0">
                <a:solidFill>
                  <a:srgbClr val="0000FF"/>
                </a:solidFill>
                <a:latin typeface="Times New Roman" panose="02020603050405020304" pitchFamily="18" charset="0"/>
                <a:cs typeface="Times New Roman" panose="02020603050405020304" pitchFamily="18" charset="0"/>
              </a:rPr>
              <a:t>bei</a:t>
            </a:r>
            <a:r>
              <a:rPr lang="de-DE" sz="2000" dirty="0">
                <a:solidFill>
                  <a:srgbClr val="0000FF"/>
                </a:solidFill>
                <a:latin typeface="Times New Roman" panose="02020603050405020304" pitchFamily="18" charset="0"/>
                <a:cs typeface="Times New Roman" panose="02020603050405020304" pitchFamily="18" charset="0"/>
              </a:rPr>
              <a:t> </a:t>
            </a:r>
            <a:r>
              <a:rPr lang="ro-RO" sz="2000" dirty="0">
                <a:solidFill>
                  <a:srgbClr val="0000FF"/>
                </a:solidFill>
                <a:latin typeface="Times New Roman" panose="02020603050405020304" pitchFamily="18" charset="0"/>
                <a:cs typeface="Times New Roman" panose="02020603050405020304" pitchFamily="18" charset="0"/>
              </a:rPr>
              <a:t>im </a:t>
            </a:r>
            <a:r>
              <a:rPr lang="de-DE" sz="2000" dirty="0">
                <a:solidFill>
                  <a:srgbClr val="0000FF"/>
                </a:solidFill>
                <a:latin typeface="Times New Roman" panose="02020603050405020304" pitchFamily="18" charset="0"/>
                <a:cs typeface="Times New Roman" panose="02020603050405020304" pitchFamily="18" charset="0"/>
              </a:rPr>
              <a:t>Projekt beteiligten Ländern "</a:t>
            </a:r>
            <a:r>
              <a:rPr lang="ro-RO" sz="2000" dirty="0">
                <a:solidFill>
                  <a:srgbClr val="0000FF"/>
                </a:solidFill>
                <a:latin typeface="Times New Roman" panose="02020603050405020304" pitchFamily="18" charset="0"/>
                <a:cs typeface="Times New Roman" panose="02020603050405020304" pitchFamily="18" charset="0"/>
              </a:rPr>
              <a:t>.</a:t>
            </a:r>
            <a:r>
              <a:rPr lang="de-DE" sz="2000" dirty="0">
                <a:solidFill>
                  <a:srgbClr val="0000FF"/>
                </a:solidFill>
                <a:latin typeface="Times New Roman" panose="02020603050405020304" pitchFamily="18" charset="0"/>
                <a:cs typeface="Times New Roman" panose="02020603050405020304" pitchFamily="18" charset="0"/>
              </a:rPr>
              <a:t> </a:t>
            </a:r>
            <a:r>
              <a:rPr lang="ro-RO" sz="2000" dirty="0" err="1">
                <a:solidFill>
                  <a:srgbClr val="0000FF"/>
                </a:solidFill>
                <a:latin typeface="Times New Roman" panose="02020603050405020304" pitchFamily="18" charset="0"/>
                <a:cs typeface="Times New Roman" panose="02020603050405020304" pitchFamily="18" charset="0"/>
              </a:rPr>
              <a:t>Wir</a:t>
            </a:r>
            <a:r>
              <a:rPr lang="ro-RO" sz="2000" dirty="0">
                <a:solidFill>
                  <a:srgbClr val="0000FF"/>
                </a:solidFill>
                <a:latin typeface="Times New Roman" panose="02020603050405020304" pitchFamily="18" charset="0"/>
                <a:cs typeface="Times New Roman" panose="02020603050405020304" pitchFamily="18" charset="0"/>
              </a:rPr>
              <a:t> </a:t>
            </a:r>
            <a:r>
              <a:rPr lang="ro-RO" sz="2000" dirty="0" err="1">
                <a:solidFill>
                  <a:srgbClr val="0000FF"/>
                </a:solidFill>
                <a:latin typeface="Times New Roman" panose="02020603050405020304" pitchFamily="18" charset="0"/>
                <a:cs typeface="Times New Roman" panose="02020603050405020304" pitchFamily="18" charset="0"/>
              </a:rPr>
              <a:t>bedaken</a:t>
            </a:r>
            <a:r>
              <a:rPr lang="ro-RO" sz="2000" dirty="0">
                <a:solidFill>
                  <a:srgbClr val="0000FF"/>
                </a:solidFill>
                <a:latin typeface="Times New Roman" panose="02020603050405020304" pitchFamily="18" charset="0"/>
                <a:cs typeface="Times New Roman" panose="02020603050405020304" pitchFamily="18" charset="0"/>
              </a:rPr>
              <a:t> uns bei </a:t>
            </a:r>
            <a:r>
              <a:rPr lang="de-DE" sz="2000" dirty="0">
                <a:solidFill>
                  <a:srgbClr val="0000FF"/>
                </a:solidFill>
                <a:latin typeface="Times New Roman" panose="02020603050405020304" pitchFamily="18" charset="0"/>
                <a:cs typeface="Times New Roman" panose="02020603050405020304" pitchFamily="18" charset="0"/>
              </a:rPr>
              <a:t>Frau Alina </a:t>
            </a:r>
            <a:r>
              <a:rPr lang="de-DE" sz="2000" dirty="0" err="1">
                <a:solidFill>
                  <a:srgbClr val="0000FF"/>
                </a:solidFill>
                <a:latin typeface="Times New Roman" panose="02020603050405020304" pitchFamily="18" charset="0"/>
                <a:cs typeface="Times New Roman" panose="02020603050405020304" pitchFamily="18" charset="0"/>
              </a:rPr>
              <a:t>Antoane</a:t>
            </a:r>
            <a:r>
              <a:rPr lang="de-DE" sz="2000" dirty="0">
                <a:solidFill>
                  <a:srgbClr val="0000FF"/>
                </a:solidFill>
                <a:latin typeface="Times New Roman" panose="02020603050405020304" pitchFamily="18" charset="0"/>
                <a:cs typeface="Times New Roman" panose="02020603050405020304" pitchFamily="18" charset="0"/>
              </a:rPr>
              <a:t> </a:t>
            </a:r>
            <a:r>
              <a:rPr lang="ro-RO" sz="2000" dirty="0">
                <a:solidFill>
                  <a:srgbClr val="0000FF"/>
                </a:solidFill>
                <a:latin typeface="Times New Roman" panose="02020603050405020304" pitchFamily="18" charset="0"/>
                <a:cs typeface="Times New Roman" panose="02020603050405020304" pitchFamily="18" charset="0"/>
              </a:rPr>
              <a:t>f</a:t>
            </a:r>
            <a:r>
              <a:rPr lang="de-DE" sz="2000" dirty="0">
                <a:solidFill>
                  <a:srgbClr val="0000FF"/>
                </a:solidFill>
                <a:latin typeface="Times New Roman" panose="02020603050405020304" pitchFamily="18" charset="0"/>
                <a:cs typeface="Times New Roman" panose="02020603050405020304" pitchFamily="18" charset="0"/>
              </a:rPr>
              <a:t>ü</a:t>
            </a:r>
            <a:r>
              <a:rPr lang="ro-RO" sz="2000" dirty="0">
                <a:solidFill>
                  <a:srgbClr val="0000FF"/>
                </a:solidFill>
                <a:latin typeface="Times New Roman" panose="02020603050405020304" pitchFamily="18" charset="0"/>
                <a:cs typeface="Times New Roman" panose="02020603050405020304" pitchFamily="18" charset="0"/>
              </a:rPr>
              <a:t>r </a:t>
            </a:r>
            <a:r>
              <a:rPr lang="ro-RO" sz="2000" dirty="0" err="1">
                <a:solidFill>
                  <a:srgbClr val="0000FF"/>
                </a:solidFill>
                <a:latin typeface="Times New Roman" panose="02020603050405020304" pitchFamily="18" charset="0"/>
                <a:cs typeface="Times New Roman" panose="02020603050405020304" pitchFamily="18" charset="0"/>
              </a:rPr>
              <a:t>ihre</a:t>
            </a:r>
            <a:r>
              <a:rPr lang="ro-RO" sz="2000" dirty="0">
                <a:solidFill>
                  <a:srgbClr val="0000FF"/>
                </a:solidFill>
                <a:latin typeface="Times New Roman" panose="02020603050405020304" pitchFamily="18" charset="0"/>
                <a:cs typeface="Times New Roman" panose="02020603050405020304" pitchFamily="18" charset="0"/>
              </a:rPr>
              <a:t> </a:t>
            </a:r>
            <a:r>
              <a:rPr lang="ro-RO" sz="2000" dirty="0" err="1">
                <a:solidFill>
                  <a:srgbClr val="0000FF"/>
                </a:solidFill>
                <a:latin typeface="Times New Roman" panose="02020603050405020304" pitchFamily="18" charset="0"/>
                <a:cs typeface="Times New Roman" panose="02020603050405020304" pitchFamily="18" charset="0"/>
              </a:rPr>
              <a:t>Hilfe</a:t>
            </a:r>
            <a:r>
              <a:rPr lang="de-DE" sz="2000" dirty="0">
                <a:solidFill>
                  <a:srgbClr val="0000FF"/>
                </a:solidFill>
                <a:latin typeface="Times New Roman" panose="02020603050405020304" pitchFamily="18" charset="0"/>
                <a:cs typeface="Times New Roman" panose="02020603050405020304" pitchFamily="18" charset="0"/>
              </a:rPr>
              <a:t>.</a:t>
            </a:r>
            <a:endParaRPr lang="en-US" sz="2000" dirty="0">
              <a:solidFill>
                <a:srgbClr val="0000FF"/>
              </a:solidFill>
              <a:latin typeface="Times New Roman" panose="02020603050405020304" pitchFamily="18" charset="0"/>
              <a:cs typeface="Times New Roman" panose="02020603050405020304" pitchFamily="18" charset="0"/>
            </a:endParaRPr>
          </a:p>
          <a:p>
            <a:pPr lvl="0" algn="just"/>
            <a:r>
              <a:rPr lang="de-DE" sz="2000" dirty="0">
                <a:solidFill>
                  <a:srgbClr val="0000FF"/>
                </a:solidFill>
                <a:latin typeface="Times New Roman" panose="02020603050405020304" pitchFamily="18" charset="0"/>
                <a:cs typeface="Times New Roman" panose="02020603050405020304" pitchFamily="18" charset="0"/>
              </a:rPr>
              <a:t>Am Ende des zweiten Tages konnten wir sagen, dass wir wunderbare Momente neben den ausländischen Kollegen verbracht haben, die wir problemlos als "Freunde" bezeichnen konnten.</a:t>
            </a:r>
            <a:endParaRPr lang="en-US" sz="2000" dirty="0">
              <a:solidFill>
                <a:srgbClr val="0000FF"/>
              </a:solidFill>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724079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E2010AAB-CE67-409C-9618-C79E4C2C83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3513" y="976520"/>
            <a:ext cx="4267351" cy="2305878"/>
          </a:xfrm>
          <a:prstGeom prst="rect">
            <a:avLst/>
          </a:prstGeom>
          <a:ln w="88900" cap="sq" cmpd="thickThin">
            <a:solidFill>
              <a:srgbClr val="000000"/>
            </a:solidFill>
            <a:prstDash val="solid"/>
            <a:miter lim="800000"/>
          </a:ln>
          <a:effectLst>
            <a:innerShdw blurRad="76200">
              <a:srgbClr val="000000"/>
            </a:innerShdw>
          </a:effectLst>
        </p:spPr>
      </p:pic>
      <p:sp>
        <p:nvSpPr>
          <p:cNvPr id="8" name="Text Placeholder 7">
            <a:extLst>
              <a:ext uri="{FF2B5EF4-FFF2-40B4-BE49-F238E27FC236}">
                <a16:creationId xmlns:a16="http://schemas.microsoft.com/office/drawing/2014/main" id="{D4B53EBF-6E45-4CE4-96FD-AC671C380A57}"/>
              </a:ext>
            </a:extLst>
          </p:cNvPr>
          <p:cNvSpPr>
            <a:spLocks noGrp="1"/>
          </p:cNvSpPr>
          <p:nvPr>
            <p:ph type="body" sz="half" idx="2"/>
          </p:nvPr>
        </p:nvSpPr>
        <p:spPr>
          <a:xfrm>
            <a:off x="6095998" y="857250"/>
            <a:ext cx="4572002" cy="2164246"/>
          </a:xfrm>
        </p:spPr>
        <p:txBody>
          <a:bodyPr>
            <a:normAutofit/>
          </a:bodyPr>
          <a:lstStyle/>
          <a:p>
            <a:pPr algn="ctr"/>
            <a:br>
              <a:rPr lang="ro-RO" dirty="0"/>
            </a:br>
            <a:endParaRPr lang="ro-RO" dirty="0"/>
          </a:p>
          <a:p>
            <a:pPr algn="ctr"/>
            <a:r>
              <a:rPr lang="ro-RO" sz="3600" dirty="0">
                <a:solidFill>
                  <a:srgbClr val="0000FF"/>
                </a:solidFill>
                <a:latin typeface="Century Gothic" panose="020B0502020202020204" pitchFamily="34" charset="0"/>
              </a:rPr>
              <a:t>DE</a:t>
            </a:r>
            <a:r>
              <a:rPr lang="de-DE" sz="3600" dirty="0">
                <a:solidFill>
                  <a:srgbClr val="0000FF"/>
                </a:solidFill>
                <a:latin typeface="Century Gothic" panose="020B0502020202020204" pitchFamily="34" charset="0"/>
              </a:rPr>
              <a:t>R</a:t>
            </a:r>
            <a:r>
              <a:rPr lang="ro-RO" sz="3600" dirty="0">
                <a:solidFill>
                  <a:srgbClr val="0000FF"/>
                </a:solidFill>
                <a:latin typeface="Century Gothic" panose="020B0502020202020204" pitchFamily="34" charset="0"/>
              </a:rPr>
              <a:t> </a:t>
            </a:r>
            <a:r>
              <a:rPr lang="de-DE" sz="3600" dirty="0">
                <a:solidFill>
                  <a:srgbClr val="0000FF"/>
                </a:solidFill>
                <a:latin typeface="Century Gothic" panose="020B0502020202020204" pitchFamily="34" charset="0"/>
              </a:rPr>
              <a:t>ZWEITE</a:t>
            </a:r>
            <a:r>
              <a:rPr lang="ro-RO" sz="3600" dirty="0">
                <a:solidFill>
                  <a:srgbClr val="0000FF"/>
                </a:solidFill>
                <a:latin typeface="Century Gothic" panose="020B0502020202020204" pitchFamily="34" charset="0"/>
              </a:rPr>
              <a:t> TAG </a:t>
            </a:r>
            <a:endParaRPr lang="en-US" sz="3600" dirty="0">
              <a:solidFill>
                <a:srgbClr val="0000FF"/>
              </a:solidFill>
              <a:latin typeface="Century Gothic" panose="020B0502020202020204" pitchFamily="34" charset="0"/>
            </a:endParaRPr>
          </a:p>
        </p:txBody>
      </p:sp>
      <p:pic>
        <p:nvPicPr>
          <p:cNvPr id="14" name="Picture 13">
            <a:extLst>
              <a:ext uri="{FF2B5EF4-FFF2-40B4-BE49-F238E27FC236}">
                <a16:creationId xmlns:a16="http://schemas.microsoft.com/office/drawing/2014/main" id="{5981FE55-38C6-4586-AA55-EA521D39B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513" y="3429000"/>
            <a:ext cx="4267351" cy="2571750"/>
          </a:xfrm>
          <a:prstGeom prst="rect">
            <a:avLst/>
          </a:prstGeom>
          <a:ln w="88900" cap="sq" cmpd="thickThin">
            <a:solidFill>
              <a:srgbClr val="000000"/>
            </a:solid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id="{64A6DB99-8FA9-4EC4-A92D-44F855178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087" y="3429000"/>
            <a:ext cx="4176995" cy="257175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14634398"/>
      </p:ext>
    </p:extLst>
  </p:cSld>
  <p:clrMapOvr>
    <a:masterClrMapping/>
  </p:clrMapOvr>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757</TotalTime>
  <Words>1730</Words>
  <Application>Microsoft Office PowerPoint</Application>
  <PresentationFormat>Ecran lat</PresentationFormat>
  <Paragraphs>120</Paragraphs>
  <Slides>23</Slides>
  <Notes>0</Notes>
  <HiddenSlides>0</HiddenSlides>
  <MMClips>0</MMClips>
  <ScaleCrop>false</ScaleCrop>
  <HeadingPairs>
    <vt:vector size="6" baseType="variant">
      <vt:variant>
        <vt:lpstr>Fonturi utilizate</vt:lpstr>
      </vt:variant>
      <vt:variant>
        <vt:i4>6</vt:i4>
      </vt:variant>
      <vt:variant>
        <vt:lpstr>Temă</vt:lpstr>
      </vt:variant>
      <vt:variant>
        <vt:i4>1</vt:i4>
      </vt:variant>
      <vt:variant>
        <vt:lpstr>Titluri diapozitive</vt:lpstr>
      </vt:variant>
      <vt:variant>
        <vt:i4>23</vt:i4>
      </vt:variant>
    </vt:vector>
  </HeadingPairs>
  <TitlesOfParts>
    <vt:vector size="30" baseType="lpstr">
      <vt:lpstr>Arial</vt:lpstr>
      <vt:lpstr>Calibri</vt:lpstr>
      <vt:lpstr>Calibri Light</vt:lpstr>
      <vt:lpstr>Century Gothic</vt:lpstr>
      <vt:lpstr>Corbel</vt:lpstr>
      <vt:lpstr>Times New Roman</vt:lpstr>
      <vt:lpstr>Temă Office</vt:lpstr>
      <vt:lpstr>Prezentare PowerPoint</vt:lpstr>
      <vt:lpstr> AKTIVITÄT vom Typ C ZIELGRUPPE: Schüler von europäischen und türkischen Schulen im Alter von 15 bis 19 Jahren DATUM: 5. - 11. Dezember 2018 VERANSTALTUNGSORT: Iasi, Rumänien DIE ORGANISIERENDE EINRICHTUNG: National College Garabet Ibraileanu </vt:lpstr>
      <vt:lpstr>  DER Z. TAG  </vt:lpstr>
      <vt:lpstr> DER Z. TAG </vt:lpstr>
      <vt:lpstr> DER ERSTE TAG  </vt:lpstr>
      <vt:lpstr>DER ERSTE TAG </vt:lpstr>
      <vt:lpstr> DER ZWEITE TAG</vt:lpstr>
      <vt:lpstr> DER ZWEITE TAG</vt:lpstr>
      <vt:lpstr>Prezentare PowerPoint</vt:lpstr>
      <vt:lpstr>DER DRITTE TAG</vt:lpstr>
      <vt:lpstr>DER DRITTE TAG</vt:lpstr>
      <vt:lpstr>DER DRITTE TAG</vt:lpstr>
      <vt:lpstr>Prezentare PowerPoint</vt:lpstr>
      <vt:lpstr>DER DRITTE TAG</vt:lpstr>
      <vt:lpstr>  DER VIERTE TAG</vt:lpstr>
      <vt:lpstr>   DER VIERTE TAG</vt:lpstr>
      <vt:lpstr> DER VIERTE  TAG</vt:lpstr>
      <vt:lpstr> KULTURPALAST</vt:lpstr>
      <vt:lpstr>Vor dem Kulturpalast</vt:lpstr>
      <vt:lpstr> DER SECHSTE TAG</vt:lpstr>
      <vt:lpstr>Prezentare PowerPoint</vt:lpstr>
      <vt:lpstr> DER SIEBTE TAG</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Zwischen  den  Kulturen</dc:title>
  <dc:creator>Cosmin</dc:creator>
  <cp:lastModifiedBy>Carmen Bulhac</cp:lastModifiedBy>
  <cp:revision>82</cp:revision>
  <cp:lastPrinted>2021-11-08T13:16:38Z</cp:lastPrinted>
  <dcterms:created xsi:type="dcterms:W3CDTF">2019-01-25T06:38:52Z</dcterms:created>
  <dcterms:modified xsi:type="dcterms:W3CDTF">2021-11-09T14:12:45Z</dcterms:modified>
</cp:coreProperties>
</file>